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y="5143500" cx="9144000"/>
  <p:notesSz cx="6858000" cy="9144000"/>
  <p:embeddedFontLst>
    <p:embeddedFont>
      <p:font typeface="Raleway"/>
      <p:regular r:id="rId53"/>
      <p:bold r:id="rId54"/>
      <p:italic r:id="rId55"/>
      <p:boldItalic r:id="rId56"/>
    </p:embeddedFont>
    <p:embeddedFont>
      <p:font typeface="Roboto"/>
      <p:regular r:id="rId57"/>
      <p:bold r:id="rId58"/>
      <p:italic r:id="rId59"/>
      <p:boldItalic r:id="rId60"/>
    </p:embeddedFont>
    <p:embeddedFont>
      <p:font typeface="Lato"/>
      <p:regular r:id="rId61"/>
      <p:bold r:id="rId62"/>
      <p:italic r:id="rId63"/>
      <p:boldItalic r:id="rId64"/>
    </p:embeddedFont>
    <p:embeddedFont>
      <p:font typeface="Montserrat"/>
      <p:regular r:id="rId65"/>
      <p:bold r:id="rId66"/>
      <p:italic r:id="rId67"/>
      <p:boldItalic r:id="rId68"/>
    </p:embeddedFont>
    <p:embeddedFont>
      <p:font typeface="EB Garamond"/>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2" Type="http://schemas.openxmlformats.org/officeDocument/2006/relationships/font" Target="fonts/EBGaramond-boldItalic.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font" Target="fonts/EBGaramond-italic.fntdata"/><Relationship Id="rId70" Type="http://schemas.openxmlformats.org/officeDocument/2006/relationships/font" Target="fonts/EBGaramond-bold.fntdata"/><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6.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8.xml"/><Relationship Id="rId66" Type="http://schemas.openxmlformats.org/officeDocument/2006/relationships/font" Target="fonts/Montserrat-bold.fntdata"/><Relationship Id="rId21" Type="http://schemas.openxmlformats.org/officeDocument/2006/relationships/slide" Target="slides/slide17.xml"/><Relationship Id="rId65" Type="http://schemas.openxmlformats.org/officeDocument/2006/relationships/font" Target="fonts/Montserrat-regular.fntdata"/><Relationship Id="rId24" Type="http://schemas.openxmlformats.org/officeDocument/2006/relationships/slide" Target="slides/slide20.xml"/><Relationship Id="rId68" Type="http://schemas.openxmlformats.org/officeDocument/2006/relationships/font" Target="fonts/Montserrat-boldItalic.fntdata"/><Relationship Id="rId23" Type="http://schemas.openxmlformats.org/officeDocument/2006/relationships/slide" Target="slides/slide19.xml"/><Relationship Id="rId67" Type="http://schemas.openxmlformats.org/officeDocument/2006/relationships/font" Target="fonts/Montserrat-italic.fntdata"/><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font" Target="fonts/EBGaramond-regular.fntdata"/><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font" Target="fonts/Raleway-regular.fntdata"/><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Raleway-italic.fntdata"/><Relationship Id="rId10" Type="http://schemas.openxmlformats.org/officeDocument/2006/relationships/slide" Target="slides/slide6.xml"/><Relationship Id="rId54" Type="http://schemas.openxmlformats.org/officeDocument/2006/relationships/font" Target="fonts/Raleway-bold.fntdata"/><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font" Target="fonts/Raleway-boldItalic.fntdata"/><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f599f8125_0_8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f599f8125_0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f599f8125_0_8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f599f8125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f599f8125_0_8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f599f8125_0_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f599f8125_0_8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f599f8125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f599f8125_0_8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f599f8125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f599f8125_0_8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f599f8125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4f599f8125_0_8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f599f8125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4f599f8125_0_8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4f599f8125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f599f8125_0_9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f599f8125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f599f81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f599f81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c6fa3c898_0_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6fa3c8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f6380d9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f6380d9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f599f8125_0_13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f599f8125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f599f8125_0_13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f599f8125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f599f8125_0_13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f599f8125_0_1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4f599f8125_0_13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f599f8125_0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f599f8125_0_13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f599f8125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4f599f8125_0_1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f599f8125_0_1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f599f8125_0_20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f599f8125_0_20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4f599f8125_0_49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4f599f8125_0_4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f599f8125_0_499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f599f8125_0_4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4f599f8125_0_50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f599f8125_0_5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f599f8125_0_50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f599f8125_0_5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f599f8125_0_50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f599f8125_0_5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4f599f8125_0_50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4f599f8125_0_5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4f599f8125_0_505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4f599f8125_0_5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f599f8125_0_50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f599f8125_0_5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f599f8125_0_50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f599f8125_0_5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f599f8125_0_50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f599f8125_0_5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4f599f8125_0_50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4f599f8125_0_5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4f599f8125_0_5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4f599f8125_0_5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4f599f8125_0_5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4f599f8125_0_5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f599f8125_0_5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f599f8125_0_5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f599f8125_0_51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f599f8125_0_5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4f599f8125_0_5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4f599f8125_0_5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4f599f8125_0_514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f599f8125_0_5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f599f8125_0_5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f599f8125_0_5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f599f8125_0_5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f599f8125_0_5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c6fa3c898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c6fa3c8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f599f8125_0_7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f599f8125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4f599f8125_0_8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4f599f8125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f599f8125_0_8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f599f8125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f599f8125_0_7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f599f8125_0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www.kaggle.com/yelp-dataset/yelp-dataset" TargetMode="External"/><Relationship Id="rId4" Type="http://schemas.openxmlformats.org/officeDocument/2006/relationships/hyperlink" Target="https://www.yelp.com/developers/documentation/v3/all_category_list" TargetMode="External"/><Relationship Id="rId5" Type="http://schemas.openxmlformats.org/officeDocument/2006/relationships/hyperlink" Target="https://gist.github.com/pbojinov/a87adf559d2f7e81d86ae67e7bd883c7"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Topic Modeling</a:t>
            </a:r>
            <a:br>
              <a:rPr lang="en"/>
            </a:br>
            <a:r>
              <a:rPr lang="en"/>
              <a:t>Yelp Reviews</a:t>
            </a:r>
            <a:endParaRPr/>
          </a:p>
          <a:p>
            <a:pPr indent="0" lvl="0" marL="0" rtl="0" algn="l">
              <a:spcBef>
                <a:spcPts val="0"/>
              </a:spcBef>
              <a:spcAft>
                <a:spcPts val="0"/>
              </a:spcAft>
              <a:buNone/>
            </a:pPr>
            <a:r>
              <a:rPr lang="en"/>
              <a:t>By Sentiment</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Capstone Project 2 • Miguel Montano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Distribution of Star Ratings for Top Ten States</a:t>
            </a:r>
            <a:endParaRPr sz="1800"/>
          </a:p>
        </p:txBody>
      </p:sp>
      <p:pic>
        <p:nvPicPr>
          <p:cNvPr id="185" name="Google Shape;185;p22"/>
          <p:cNvPicPr preferRelativeResize="0"/>
          <p:nvPr/>
        </p:nvPicPr>
        <p:blipFill rotWithShape="1">
          <a:blip r:embed="rId3">
            <a:alphaModFix/>
          </a:blip>
          <a:srcRect b="0" l="0" r="0" t="8833"/>
          <a:stretch/>
        </p:blipFill>
        <p:spPr>
          <a:xfrm>
            <a:off x="423600" y="824850"/>
            <a:ext cx="8296799" cy="38718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Average Number of Reviews Per Star Rating For Top States</a:t>
            </a:r>
            <a:endParaRPr sz="1800"/>
          </a:p>
        </p:txBody>
      </p:sp>
      <p:pic>
        <p:nvPicPr>
          <p:cNvPr id="191" name="Google Shape;191;p23"/>
          <p:cNvPicPr preferRelativeResize="0"/>
          <p:nvPr/>
        </p:nvPicPr>
        <p:blipFill rotWithShape="1">
          <a:blip r:embed="rId3">
            <a:alphaModFix/>
          </a:blip>
          <a:srcRect b="0" l="0" r="0" t="6164"/>
          <a:stretch/>
        </p:blipFill>
        <p:spPr>
          <a:xfrm>
            <a:off x="423600" y="817625"/>
            <a:ext cx="8296799" cy="41676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Categories Overview &amp; Top Ten Food Tags</a:t>
            </a:r>
            <a:endParaRPr sz="1800"/>
          </a:p>
        </p:txBody>
      </p:sp>
      <p:pic>
        <p:nvPicPr>
          <p:cNvPr id="197" name="Google Shape;197;p24"/>
          <p:cNvPicPr preferRelativeResize="0"/>
          <p:nvPr/>
        </p:nvPicPr>
        <p:blipFill>
          <a:blip r:embed="rId3">
            <a:alphaModFix/>
          </a:blip>
          <a:stretch>
            <a:fillRect/>
          </a:stretch>
        </p:blipFill>
        <p:spPr>
          <a:xfrm>
            <a:off x="1615626" y="831550"/>
            <a:ext cx="3458597" cy="2291450"/>
          </a:xfrm>
          <a:prstGeom prst="rect">
            <a:avLst/>
          </a:prstGeom>
          <a:noFill/>
          <a:ln>
            <a:noFill/>
          </a:ln>
        </p:spPr>
      </p:pic>
      <p:pic>
        <p:nvPicPr>
          <p:cNvPr id="198" name="Google Shape;198;p24"/>
          <p:cNvPicPr preferRelativeResize="0"/>
          <p:nvPr/>
        </p:nvPicPr>
        <p:blipFill>
          <a:blip r:embed="rId4">
            <a:alphaModFix/>
          </a:blip>
          <a:stretch>
            <a:fillRect/>
          </a:stretch>
        </p:blipFill>
        <p:spPr>
          <a:xfrm>
            <a:off x="5239904" y="831550"/>
            <a:ext cx="2288473" cy="2291450"/>
          </a:xfrm>
          <a:prstGeom prst="rect">
            <a:avLst/>
          </a:prstGeom>
          <a:noFill/>
          <a:ln>
            <a:noFill/>
          </a:ln>
        </p:spPr>
      </p:pic>
      <p:sp>
        <p:nvSpPr>
          <p:cNvPr id="199" name="Google Shape;199;p24"/>
          <p:cNvSpPr txBox="1"/>
          <p:nvPr/>
        </p:nvSpPr>
        <p:spPr>
          <a:xfrm>
            <a:off x="1589700" y="3123000"/>
            <a:ext cx="5964600" cy="108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FFFFFF"/>
                </a:solidFill>
                <a:latin typeface="Lato"/>
                <a:ea typeface="Lato"/>
                <a:cs typeface="Lato"/>
                <a:sym typeface="Lato"/>
              </a:rPr>
              <a:t>Highlights:</a:t>
            </a:r>
            <a:endParaRPr b="1">
              <a:solidFill>
                <a:srgbClr val="FFFFFF"/>
              </a:solidFill>
              <a:latin typeface="Lato"/>
              <a:ea typeface="Lato"/>
              <a:cs typeface="Lato"/>
              <a:sym typeface="Lato"/>
            </a:endParaRPr>
          </a:p>
          <a:p>
            <a:pPr indent="-304800" lvl="0" marL="457200" rtl="0" algn="ctr">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There are 118 unique parent tags, and categories can possess multiple parents</a:t>
            </a:r>
            <a:endParaRPr sz="1200">
              <a:solidFill>
                <a:srgbClr val="FFFFFF"/>
              </a:solidFill>
              <a:latin typeface="Lato"/>
              <a:ea typeface="Lato"/>
              <a:cs typeface="Lato"/>
              <a:sym typeface="Lato"/>
            </a:endParaRPr>
          </a:p>
          <a:p>
            <a:pPr indent="-304800" lvl="0" marL="457200" rtl="0" algn="ctr">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Of the Top 10 Food tags, numbers one and two have a higher frequency in the overall Yelp dataset than the next eight combined, which might be because they are typically used in combination with other more specific tags </a:t>
            </a:r>
            <a:endParaRPr sz="12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25"/>
          <p:cNvPicPr preferRelativeResize="0"/>
          <p:nvPr/>
        </p:nvPicPr>
        <p:blipFill>
          <a:blip r:embed="rId3">
            <a:alphaModFix/>
          </a:blip>
          <a:stretch>
            <a:fillRect/>
          </a:stretch>
        </p:blipFill>
        <p:spPr>
          <a:xfrm>
            <a:off x="4129475" y="2405825"/>
            <a:ext cx="1171575" cy="1314450"/>
          </a:xfrm>
          <a:prstGeom prst="rect">
            <a:avLst/>
          </a:prstGeom>
          <a:noFill/>
          <a:ln>
            <a:noFill/>
          </a:ln>
        </p:spPr>
      </p:pic>
      <p:sp>
        <p:nvSpPr>
          <p:cNvPr id="205" name="Google Shape;205;p25"/>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Food Industry Business Profiles Overview</a:t>
            </a:r>
            <a:endParaRPr sz="1800"/>
          </a:p>
        </p:txBody>
      </p:sp>
      <p:pic>
        <p:nvPicPr>
          <p:cNvPr id="206" name="Google Shape;206;p25"/>
          <p:cNvPicPr preferRelativeResize="0"/>
          <p:nvPr/>
        </p:nvPicPr>
        <p:blipFill>
          <a:blip r:embed="rId4">
            <a:alphaModFix/>
          </a:blip>
          <a:stretch>
            <a:fillRect/>
          </a:stretch>
        </p:blipFill>
        <p:spPr>
          <a:xfrm>
            <a:off x="900325" y="891350"/>
            <a:ext cx="3123625" cy="3680200"/>
          </a:xfrm>
          <a:prstGeom prst="rect">
            <a:avLst/>
          </a:prstGeom>
          <a:noFill/>
          <a:ln>
            <a:noFill/>
          </a:ln>
        </p:spPr>
      </p:pic>
      <p:pic>
        <p:nvPicPr>
          <p:cNvPr id="207" name="Google Shape;207;p25"/>
          <p:cNvPicPr preferRelativeResize="0"/>
          <p:nvPr/>
        </p:nvPicPr>
        <p:blipFill>
          <a:blip r:embed="rId5">
            <a:alphaModFix/>
          </a:blip>
          <a:stretch>
            <a:fillRect/>
          </a:stretch>
        </p:blipFill>
        <p:spPr>
          <a:xfrm>
            <a:off x="4129463" y="891350"/>
            <a:ext cx="3609975" cy="1590675"/>
          </a:xfrm>
          <a:prstGeom prst="rect">
            <a:avLst/>
          </a:prstGeom>
          <a:noFill/>
          <a:ln>
            <a:noFill/>
          </a:ln>
        </p:spPr>
      </p:pic>
      <p:pic>
        <p:nvPicPr>
          <p:cNvPr id="208" name="Google Shape;208;p25"/>
          <p:cNvPicPr preferRelativeResize="0"/>
          <p:nvPr/>
        </p:nvPicPr>
        <p:blipFill>
          <a:blip r:embed="rId6">
            <a:alphaModFix/>
          </a:blip>
          <a:stretch>
            <a:fillRect/>
          </a:stretch>
        </p:blipFill>
        <p:spPr>
          <a:xfrm>
            <a:off x="4748588" y="2405825"/>
            <a:ext cx="1952625" cy="1314450"/>
          </a:xfrm>
          <a:prstGeom prst="rect">
            <a:avLst/>
          </a:prstGeom>
          <a:noFill/>
          <a:ln>
            <a:noFill/>
          </a:ln>
        </p:spPr>
      </p:pic>
      <p:pic>
        <p:nvPicPr>
          <p:cNvPr id="209" name="Google Shape;209;p25"/>
          <p:cNvPicPr preferRelativeResize="0"/>
          <p:nvPr/>
        </p:nvPicPr>
        <p:blipFill rotWithShape="1">
          <a:blip r:embed="rId7">
            <a:alphaModFix/>
          </a:blip>
          <a:srcRect b="4543" l="0" r="0" t="0"/>
          <a:stretch/>
        </p:blipFill>
        <p:spPr>
          <a:xfrm>
            <a:off x="4129475" y="2452804"/>
            <a:ext cx="474638" cy="1220496"/>
          </a:xfrm>
          <a:prstGeom prst="rect">
            <a:avLst/>
          </a:prstGeom>
          <a:noFill/>
          <a:ln>
            <a:noFill/>
          </a:ln>
        </p:spPr>
      </p:pic>
      <p:sp>
        <p:nvSpPr>
          <p:cNvPr id="210" name="Google Shape;210;p25"/>
          <p:cNvSpPr txBox="1"/>
          <p:nvPr/>
        </p:nvSpPr>
        <p:spPr>
          <a:xfrm>
            <a:off x="4023950" y="3673300"/>
            <a:ext cx="4604100" cy="8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Lato"/>
                <a:ea typeface="Lato"/>
                <a:cs typeface="Lato"/>
                <a:sym typeface="Lato"/>
              </a:rPr>
              <a:t>Highlight</a:t>
            </a:r>
            <a:r>
              <a:rPr b="1" lang="en" sz="1200">
                <a:solidFill>
                  <a:srgbClr val="FFFFFF"/>
                </a:solidFill>
                <a:latin typeface="Lato"/>
                <a:ea typeface="Lato"/>
                <a:cs typeface="Lato"/>
                <a:sym typeface="Lato"/>
              </a:rPr>
              <a:t>s:</a:t>
            </a:r>
            <a:endParaRPr b="1"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38.9% of all businesses profiles belong to the Food industry</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Food e</a:t>
            </a:r>
            <a:r>
              <a:rPr lang="en" sz="1200">
                <a:solidFill>
                  <a:srgbClr val="FFFFFF"/>
                </a:solidFill>
                <a:latin typeface="Lato"/>
                <a:ea typeface="Lato"/>
                <a:cs typeface="Lato"/>
                <a:sym typeface="Lato"/>
              </a:rPr>
              <a:t>stablishments</a:t>
            </a:r>
            <a:r>
              <a:rPr lang="en" sz="1200">
                <a:solidFill>
                  <a:srgbClr val="FFFFFF"/>
                </a:solidFill>
                <a:latin typeface="Lato"/>
                <a:ea typeface="Lato"/>
                <a:cs typeface="Lato"/>
                <a:sym typeface="Lato"/>
              </a:rPr>
              <a:t> have 20 more reviews per business than the population average (55.2  vs. 31.8)</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Closing rate is 9.2% higher for food businesses</a:t>
            </a:r>
            <a:endParaRPr sz="1200">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6"/>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Average Food Industry Star Rating Per Year for Top States</a:t>
            </a:r>
            <a:endParaRPr sz="1800"/>
          </a:p>
        </p:txBody>
      </p:sp>
      <p:pic>
        <p:nvPicPr>
          <p:cNvPr id="216" name="Google Shape;216;p26"/>
          <p:cNvPicPr preferRelativeResize="0"/>
          <p:nvPr/>
        </p:nvPicPr>
        <p:blipFill>
          <a:blip r:embed="rId3">
            <a:alphaModFix/>
          </a:blip>
          <a:stretch>
            <a:fillRect/>
          </a:stretch>
        </p:blipFill>
        <p:spPr>
          <a:xfrm>
            <a:off x="722700" y="761325"/>
            <a:ext cx="7698601" cy="4286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27"/>
          <p:cNvPicPr preferRelativeResize="0"/>
          <p:nvPr/>
        </p:nvPicPr>
        <p:blipFill>
          <a:blip r:embed="rId3">
            <a:alphaModFix/>
          </a:blip>
          <a:stretch>
            <a:fillRect/>
          </a:stretch>
        </p:blipFill>
        <p:spPr>
          <a:xfrm>
            <a:off x="1156876" y="2734600"/>
            <a:ext cx="3157225" cy="466725"/>
          </a:xfrm>
          <a:prstGeom prst="rect">
            <a:avLst/>
          </a:prstGeom>
          <a:noFill/>
          <a:ln>
            <a:noFill/>
          </a:ln>
        </p:spPr>
      </p:pic>
      <p:sp>
        <p:nvSpPr>
          <p:cNvPr id="222" name="Google Shape;222;p27"/>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Food Industry Reviews</a:t>
            </a:r>
            <a:endParaRPr sz="1800"/>
          </a:p>
        </p:txBody>
      </p:sp>
      <p:pic>
        <p:nvPicPr>
          <p:cNvPr id="223" name="Google Shape;223;p27"/>
          <p:cNvPicPr preferRelativeResize="0"/>
          <p:nvPr/>
        </p:nvPicPr>
        <p:blipFill>
          <a:blip r:embed="rId4">
            <a:alphaModFix/>
          </a:blip>
          <a:stretch>
            <a:fillRect/>
          </a:stretch>
        </p:blipFill>
        <p:spPr>
          <a:xfrm>
            <a:off x="1156875" y="739800"/>
            <a:ext cx="3162225" cy="2289450"/>
          </a:xfrm>
          <a:prstGeom prst="rect">
            <a:avLst/>
          </a:prstGeom>
          <a:noFill/>
          <a:ln>
            <a:noFill/>
          </a:ln>
        </p:spPr>
      </p:pic>
      <p:pic>
        <p:nvPicPr>
          <p:cNvPr id="224" name="Google Shape;224;p27"/>
          <p:cNvPicPr preferRelativeResize="0"/>
          <p:nvPr/>
        </p:nvPicPr>
        <p:blipFill>
          <a:blip r:embed="rId5">
            <a:alphaModFix/>
          </a:blip>
          <a:stretch>
            <a:fillRect/>
          </a:stretch>
        </p:blipFill>
        <p:spPr>
          <a:xfrm>
            <a:off x="1156875" y="3070975"/>
            <a:ext cx="5321757" cy="1662325"/>
          </a:xfrm>
          <a:prstGeom prst="rect">
            <a:avLst/>
          </a:prstGeom>
          <a:noFill/>
          <a:ln>
            <a:noFill/>
          </a:ln>
        </p:spPr>
      </p:pic>
      <p:sp>
        <p:nvSpPr>
          <p:cNvPr id="225" name="Google Shape;225;p27"/>
          <p:cNvSpPr txBox="1"/>
          <p:nvPr/>
        </p:nvSpPr>
        <p:spPr>
          <a:xfrm>
            <a:off x="4314100" y="890475"/>
            <a:ext cx="3882600" cy="19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Lato"/>
                <a:ea typeface="Lato"/>
                <a:cs typeface="Lato"/>
                <a:sym typeface="Lato"/>
              </a:rPr>
              <a:t>Highlights:</a:t>
            </a:r>
            <a:endParaRPr b="1" sz="1200">
              <a:solidFill>
                <a:srgbClr val="FFFFFF"/>
              </a:solidFill>
              <a:latin typeface="Lato"/>
              <a:ea typeface="Lato"/>
              <a:cs typeface="Lato"/>
              <a:sym typeface="Lato"/>
            </a:endParaRPr>
          </a:p>
          <a:p>
            <a:pPr indent="-304800" lvl="0" marL="4572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31.7% of all reviews in Yelp academic dataset are for businesses in the food industry</a:t>
            </a:r>
            <a:endParaRPr sz="1200">
              <a:solidFill>
                <a:srgbClr val="FFFFFF"/>
              </a:solidFill>
              <a:latin typeface="Lato"/>
              <a:ea typeface="Lato"/>
              <a:cs typeface="Lato"/>
              <a:sym typeface="Lato"/>
            </a:endParaRPr>
          </a:p>
          <a:p>
            <a:pPr indent="-304800" lvl="0" marL="4572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 majority of reviews do not garner any additional ‘cool’, ‘funny’, or ‘useful’ tags</a:t>
            </a:r>
            <a:endParaRPr sz="1200">
              <a:solidFill>
                <a:srgbClr val="FFFFFF"/>
              </a:solidFill>
              <a:latin typeface="Lato"/>
              <a:ea typeface="Lato"/>
              <a:cs typeface="Lato"/>
              <a:sym typeface="Lato"/>
            </a:endParaRPr>
          </a:p>
          <a:p>
            <a:pPr indent="-304800" lvl="0" marL="4572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If they do have such a tag, it is likely that they are reviews giving favorable ratings of 4-5 stars (70% of all reviews and 68% of reviews with additional tags)</a:t>
            </a:r>
            <a:endParaRPr sz="12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Average Length of Food Industry Reviews Per Star Rating</a:t>
            </a:r>
            <a:endParaRPr sz="1800"/>
          </a:p>
        </p:txBody>
      </p:sp>
      <p:pic>
        <p:nvPicPr>
          <p:cNvPr id="231" name="Google Shape;231;p28"/>
          <p:cNvPicPr preferRelativeResize="0"/>
          <p:nvPr/>
        </p:nvPicPr>
        <p:blipFill>
          <a:blip r:embed="rId3">
            <a:alphaModFix/>
          </a:blip>
          <a:stretch>
            <a:fillRect/>
          </a:stretch>
        </p:blipFill>
        <p:spPr>
          <a:xfrm>
            <a:off x="597575" y="786350"/>
            <a:ext cx="7948850" cy="4271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Distribution of Review Lengths By Year for the Food Industry</a:t>
            </a:r>
            <a:endParaRPr sz="1800"/>
          </a:p>
        </p:txBody>
      </p:sp>
      <p:pic>
        <p:nvPicPr>
          <p:cNvPr id="237" name="Google Shape;237;p29"/>
          <p:cNvPicPr preferRelativeResize="0"/>
          <p:nvPr/>
        </p:nvPicPr>
        <p:blipFill>
          <a:blip r:embed="rId3">
            <a:alphaModFix/>
          </a:blip>
          <a:stretch>
            <a:fillRect/>
          </a:stretch>
        </p:blipFill>
        <p:spPr>
          <a:xfrm>
            <a:off x="400650" y="734200"/>
            <a:ext cx="8342701" cy="4367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265500" y="13973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Wrangling</a:t>
            </a:r>
            <a:endParaRPr/>
          </a:p>
        </p:txBody>
      </p:sp>
      <p:sp>
        <p:nvSpPr>
          <p:cNvPr id="243" name="Google Shape;243;p30"/>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With Gensim, NLTK, and Pandas libraries</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Using Food Industry reviews subset</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Define steps to be implemented in future pipeline</a:t>
            </a:r>
            <a:endParaRPr sz="1200"/>
          </a:p>
        </p:txBody>
      </p:sp>
      <p:sp>
        <p:nvSpPr>
          <p:cNvPr id="244" name="Google Shape;244;p30"/>
          <p:cNvSpPr txBox="1"/>
          <p:nvPr/>
        </p:nvSpPr>
        <p:spPr>
          <a:xfrm>
            <a:off x="4877300" y="469250"/>
            <a:ext cx="3727800" cy="340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Text Preprocessing</a:t>
            </a:r>
            <a:endParaRPr b="1" sz="1800">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Tokenization</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Normalization</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Stopword Removal</a:t>
            </a:r>
            <a:endParaRPr b="1">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Lemmatization</a:t>
            </a:r>
            <a:endParaRPr b="1">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Sentiment Partitioning </a:t>
            </a:r>
            <a:endParaRPr b="1" sz="18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 ‘negative’ or ‘positive’</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Based on star rating</a:t>
            </a:r>
            <a:endParaRPr b="1">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Feature Extraction</a:t>
            </a:r>
            <a:endParaRPr b="1" sz="1800">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Map words to unique integer ids</a:t>
            </a:r>
            <a:endParaRPr b="1">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Collect word frequency  </a:t>
            </a:r>
            <a:endParaRPr sz="1200">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Create vector space corpora</a:t>
            </a:r>
            <a:endParaRPr b="1">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Each review becomes a ‘bag-of-words’</a:t>
            </a:r>
            <a:endParaRPr sz="1200">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Two sets of document-term matrices, one for ‘negative’, and one for ‘positive’ reviews</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b="1" sz="1800">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Preprocessing </a:t>
            </a:r>
            <a:endParaRPr/>
          </a:p>
        </p:txBody>
      </p:sp>
      <p:grpSp>
        <p:nvGrpSpPr>
          <p:cNvPr id="250" name="Google Shape;250;p31"/>
          <p:cNvGrpSpPr/>
          <p:nvPr/>
        </p:nvGrpSpPr>
        <p:grpSpPr>
          <a:xfrm>
            <a:off x="2688745" y="960619"/>
            <a:ext cx="3768522" cy="3774409"/>
            <a:chOff x="2675582" y="676586"/>
            <a:chExt cx="3793942" cy="3790328"/>
          </a:xfrm>
        </p:grpSpPr>
        <p:sp>
          <p:nvSpPr>
            <p:cNvPr id="251" name="Google Shape;251;p31"/>
            <p:cNvSpPr/>
            <p:nvPr/>
          </p:nvSpPr>
          <p:spPr>
            <a:xfrm rot="-7199815">
              <a:off x="3183352" y="1184485"/>
              <a:ext cx="2774659" cy="2774659"/>
            </a:xfrm>
            <a:prstGeom prst="blockArc">
              <a:avLst>
                <a:gd fmla="val 12622480" name="adj1"/>
                <a:gd fmla="val 18176457" name="adj2"/>
                <a:gd fmla="val 20786" name="adj3"/>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p:nvPr/>
          </p:nvSpPr>
          <p:spPr>
            <a:xfrm rot="-1799815">
              <a:off x="3183352" y="1184357"/>
              <a:ext cx="2774659" cy="2774659"/>
            </a:xfrm>
            <a:prstGeom prst="blockArc">
              <a:avLst>
                <a:gd fmla="val 12622480" name="adj1"/>
                <a:gd fmla="val 18176457" name="adj2"/>
                <a:gd fmla="val 20786" name="adj3"/>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rot="3600185">
              <a:off x="3187094" y="1184439"/>
              <a:ext cx="2774659" cy="2774659"/>
            </a:xfrm>
            <a:prstGeom prst="blockArc">
              <a:avLst>
                <a:gd fmla="val 12564381" name="adj1"/>
                <a:gd fmla="val 18346131" name="adj2"/>
                <a:gd fmla="val 20844" name="adj3"/>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1"/>
            <p:cNvSpPr/>
            <p:nvPr/>
          </p:nvSpPr>
          <p:spPr>
            <a:xfrm rot="9000185">
              <a:off x="3185977" y="1184485"/>
              <a:ext cx="2774659" cy="2774659"/>
            </a:xfrm>
            <a:prstGeom prst="blockArc">
              <a:avLst>
                <a:gd fmla="val 12622480" name="adj1"/>
                <a:gd fmla="val 18081133" name="adj2"/>
                <a:gd fmla="val 20809" name="adj3"/>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 name="Google Shape;255;p31"/>
            <p:cNvGrpSpPr/>
            <p:nvPr/>
          </p:nvGrpSpPr>
          <p:grpSpPr>
            <a:xfrm rot="5400000">
              <a:off x="5379663" y="2278951"/>
              <a:ext cx="585001" cy="585472"/>
              <a:chOff x="1967628" y="812211"/>
              <a:chExt cx="588000" cy="588000"/>
            </a:xfrm>
          </p:grpSpPr>
          <p:sp>
            <p:nvSpPr>
              <p:cNvPr id="256" name="Google Shape;256;p31"/>
              <p:cNvSpPr/>
              <p:nvPr/>
            </p:nvSpPr>
            <p:spPr>
              <a:xfrm rot="39023">
                <a:off x="1970909" y="815492"/>
                <a:ext cx="581437" cy="581437"/>
              </a:xfrm>
              <a:prstGeom prst="pie">
                <a:avLst>
                  <a:gd fmla="val 6190354" name="adj1"/>
                  <a:gd fmla="val 14996165" name="adj2"/>
                </a:avLst>
              </a:prstGeom>
              <a:solidFill>
                <a:srgbClr val="A72A1E"/>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1"/>
              <p:cNvSpPr/>
              <p:nvPr/>
            </p:nvSpPr>
            <p:spPr>
              <a:xfrm rot="10800000">
                <a:off x="1970875" y="815525"/>
                <a:ext cx="581400" cy="581400"/>
              </a:xfrm>
              <a:prstGeom prst="pie">
                <a:avLst>
                  <a:gd fmla="val 4028252" name="adj1"/>
                  <a:gd fmla="val 17183677" name="adj2"/>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31"/>
            <p:cNvGrpSpPr/>
            <p:nvPr/>
          </p:nvGrpSpPr>
          <p:grpSpPr>
            <a:xfrm rot="10800000">
              <a:off x="4280709" y="3378529"/>
              <a:ext cx="585001" cy="585472"/>
              <a:chOff x="1967628" y="812211"/>
              <a:chExt cx="588000" cy="588000"/>
            </a:xfrm>
          </p:grpSpPr>
          <p:sp>
            <p:nvSpPr>
              <p:cNvPr id="259" name="Google Shape;259;p31"/>
              <p:cNvSpPr/>
              <p:nvPr/>
            </p:nvSpPr>
            <p:spPr>
              <a:xfrm rot="39023">
                <a:off x="1970909" y="815492"/>
                <a:ext cx="581437" cy="581437"/>
              </a:xfrm>
              <a:prstGeom prst="pie">
                <a:avLst>
                  <a:gd fmla="val 6190354" name="adj1"/>
                  <a:gd fmla="val 14996165" name="adj2"/>
                </a:avLst>
              </a:prstGeom>
              <a:solidFill>
                <a:srgbClr val="B02C20"/>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1"/>
              <p:cNvSpPr/>
              <p:nvPr/>
            </p:nvSpPr>
            <p:spPr>
              <a:xfrm rot="10800000">
                <a:off x="1970875" y="815525"/>
                <a:ext cx="581400" cy="581400"/>
              </a:xfrm>
              <a:prstGeom prst="pie">
                <a:avLst>
                  <a:gd fmla="val 4028252" name="adj1"/>
                  <a:gd fmla="val 17183677"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 name="Google Shape;261;p31"/>
            <p:cNvGrpSpPr/>
            <p:nvPr/>
          </p:nvGrpSpPr>
          <p:grpSpPr>
            <a:xfrm rot="-5400000">
              <a:off x="3179922" y="2281478"/>
              <a:ext cx="585001" cy="585472"/>
              <a:chOff x="1967628" y="812211"/>
              <a:chExt cx="588000" cy="588000"/>
            </a:xfrm>
          </p:grpSpPr>
          <p:sp>
            <p:nvSpPr>
              <p:cNvPr id="262" name="Google Shape;262;p31"/>
              <p:cNvSpPr/>
              <p:nvPr/>
            </p:nvSpPr>
            <p:spPr>
              <a:xfrm rot="39023">
                <a:off x="1970909" y="815492"/>
                <a:ext cx="581437" cy="581437"/>
              </a:xfrm>
              <a:prstGeom prst="pie">
                <a:avLst>
                  <a:gd fmla="val 6190354" name="adj1"/>
                  <a:gd fmla="val 14996165" name="adj2"/>
                </a:avLst>
              </a:prstGeom>
              <a:solidFill>
                <a:srgbClr val="BE2F22"/>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rot="10800000">
                <a:off x="1970875" y="815525"/>
                <a:ext cx="581400" cy="581400"/>
              </a:xfrm>
              <a:prstGeom prst="pie">
                <a:avLst>
                  <a:gd fmla="val 4028252" name="adj1"/>
                  <a:gd fmla="val 17183677"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1"/>
            <p:cNvSpPr txBox="1"/>
            <p:nvPr/>
          </p:nvSpPr>
          <p:spPr>
            <a:xfrm>
              <a:off x="3214513"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01</a:t>
              </a:r>
              <a:endParaRPr b="1" sz="1600">
                <a:solidFill>
                  <a:srgbClr val="FFFFFF"/>
                </a:solidFill>
                <a:latin typeface="Roboto"/>
                <a:ea typeface="Roboto"/>
                <a:cs typeface="Roboto"/>
                <a:sym typeface="Roboto"/>
              </a:endParaRPr>
            </a:p>
          </p:txBody>
        </p:sp>
        <p:sp>
          <p:nvSpPr>
            <p:cNvPr id="265" name="Google Shape;265;p31"/>
            <p:cNvSpPr txBox="1"/>
            <p:nvPr/>
          </p:nvSpPr>
          <p:spPr>
            <a:xfrm>
              <a:off x="4335750" y="3460301"/>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02</a:t>
              </a:r>
              <a:endParaRPr b="1" sz="1600">
                <a:solidFill>
                  <a:srgbClr val="FFFFFF"/>
                </a:solidFill>
                <a:latin typeface="Roboto"/>
                <a:ea typeface="Roboto"/>
                <a:cs typeface="Roboto"/>
                <a:sym typeface="Roboto"/>
              </a:endParaRPr>
            </a:p>
          </p:txBody>
        </p:sp>
        <p:sp>
          <p:nvSpPr>
            <p:cNvPr id="266" name="Google Shape;266;p31"/>
            <p:cNvSpPr txBox="1"/>
            <p:nvPr/>
          </p:nvSpPr>
          <p:spPr>
            <a:xfrm>
              <a:off x="5419402" y="2360618"/>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03</a:t>
              </a:r>
              <a:endParaRPr b="1" sz="1600">
                <a:solidFill>
                  <a:srgbClr val="FFFFFF"/>
                </a:solidFill>
                <a:latin typeface="Roboto"/>
                <a:ea typeface="Roboto"/>
                <a:cs typeface="Roboto"/>
                <a:sym typeface="Roboto"/>
              </a:endParaRPr>
            </a:p>
          </p:txBody>
        </p:sp>
        <p:grpSp>
          <p:nvGrpSpPr>
            <p:cNvPr id="267" name="Google Shape;267;p31"/>
            <p:cNvGrpSpPr/>
            <p:nvPr/>
          </p:nvGrpSpPr>
          <p:grpSpPr>
            <a:xfrm>
              <a:off x="4261689" y="1180926"/>
              <a:ext cx="585001" cy="585530"/>
              <a:chOff x="1967628" y="812211"/>
              <a:chExt cx="588000" cy="588000"/>
            </a:xfrm>
          </p:grpSpPr>
          <p:sp>
            <p:nvSpPr>
              <p:cNvPr id="268" name="Google Shape;268;p31"/>
              <p:cNvSpPr/>
              <p:nvPr/>
            </p:nvSpPr>
            <p:spPr>
              <a:xfrm rot="39023">
                <a:off x="1970909" y="815492"/>
                <a:ext cx="581437" cy="581437"/>
              </a:xfrm>
              <a:prstGeom prst="pie">
                <a:avLst>
                  <a:gd fmla="val 6190354" name="adj1"/>
                  <a:gd fmla="val 14996165" name="adj2"/>
                </a:avLst>
              </a:prstGeom>
              <a:solidFill>
                <a:srgbClr val="802017"/>
              </a:solidFill>
              <a:ln>
                <a:noFill/>
              </a:ln>
              <a:effectLst>
                <a:outerShdw blurRad="142875" rotWithShape="0" algn="bl">
                  <a:srgbClr val="000000">
                    <a:alpha val="43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rot="10800000">
                <a:off x="1970875" y="815525"/>
                <a:ext cx="581400" cy="581400"/>
              </a:xfrm>
              <a:prstGeom prst="pie">
                <a:avLst>
                  <a:gd fmla="val 4028252" name="adj1"/>
                  <a:gd fmla="val 17183677"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1"/>
            <p:cNvSpPr txBox="1"/>
            <p:nvPr/>
          </p:nvSpPr>
          <p:spPr>
            <a:xfrm>
              <a:off x="4335750" y="1254446"/>
              <a:ext cx="507900" cy="26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Roboto"/>
                  <a:ea typeface="Roboto"/>
                  <a:cs typeface="Roboto"/>
                  <a:sym typeface="Roboto"/>
                </a:rPr>
                <a:t>04</a:t>
              </a:r>
              <a:endParaRPr b="1" sz="1600">
                <a:solidFill>
                  <a:srgbClr val="FFFFFF"/>
                </a:solidFill>
                <a:latin typeface="Roboto"/>
                <a:ea typeface="Roboto"/>
                <a:cs typeface="Roboto"/>
                <a:sym typeface="Roboto"/>
              </a:endParaRPr>
            </a:p>
          </p:txBody>
        </p:sp>
      </p:grpSp>
      <p:grpSp>
        <p:nvGrpSpPr>
          <p:cNvPr id="271" name="Google Shape;271;p31"/>
          <p:cNvGrpSpPr/>
          <p:nvPr/>
        </p:nvGrpSpPr>
        <p:grpSpPr>
          <a:xfrm>
            <a:off x="384525" y="1399075"/>
            <a:ext cx="3301688" cy="1289700"/>
            <a:chOff x="384525" y="1170475"/>
            <a:chExt cx="3301688" cy="1289700"/>
          </a:xfrm>
        </p:grpSpPr>
        <p:sp>
          <p:nvSpPr>
            <p:cNvPr id="272" name="Google Shape;272;p31"/>
            <p:cNvSpPr txBox="1"/>
            <p:nvPr/>
          </p:nvSpPr>
          <p:spPr>
            <a:xfrm>
              <a:off x="384525" y="1170475"/>
              <a:ext cx="20631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Tokenization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Remove punctuation/special characters and transform passages from one long string into lists of word strings</a:t>
              </a:r>
              <a:endParaRPr b="1" sz="1000">
                <a:latin typeface="Roboto"/>
                <a:ea typeface="Roboto"/>
                <a:cs typeface="Roboto"/>
                <a:sym typeface="Roboto"/>
              </a:endParaRPr>
            </a:p>
          </p:txBody>
        </p:sp>
        <p:cxnSp>
          <p:nvCxnSpPr>
            <p:cNvPr id="273" name="Google Shape;273;p31"/>
            <p:cNvCxnSpPr/>
            <p:nvPr/>
          </p:nvCxnSpPr>
          <p:spPr>
            <a:xfrm rot="10800000">
              <a:off x="2641913" y="1831625"/>
              <a:ext cx="1044300" cy="0"/>
            </a:xfrm>
            <a:prstGeom prst="straightConnector1">
              <a:avLst/>
            </a:prstGeom>
            <a:noFill/>
            <a:ln cap="flat" cmpd="sng" w="9525">
              <a:solidFill>
                <a:srgbClr val="BE2F22"/>
              </a:solidFill>
              <a:prstDash val="solid"/>
              <a:round/>
              <a:headEnd len="sm" w="sm" type="none"/>
              <a:tailEnd len="med" w="med" type="oval"/>
            </a:ln>
          </p:spPr>
        </p:cxnSp>
      </p:grpSp>
      <p:grpSp>
        <p:nvGrpSpPr>
          <p:cNvPr id="274" name="Google Shape;274;p31"/>
          <p:cNvGrpSpPr/>
          <p:nvPr/>
        </p:nvGrpSpPr>
        <p:grpSpPr>
          <a:xfrm>
            <a:off x="581475" y="3056875"/>
            <a:ext cx="3371438" cy="1289700"/>
            <a:chOff x="581475" y="2828275"/>
            <a:chExt cx="3371438" cy="1289700"/>
          </a:xfrm>
        </p:grpSpPr>
        <p:sp>
          <p:nvSpPr>
            <p:cNvPr id="275" name="Google Shape;275;p31"/>
            <p:cNvSpPr txBox="1"/>
            <p:nvPr/>
          </p:nvSpPr>
          <p:spPr>
            <a:xfrm>
              <a:off x="581475" y="2828275"/>
              <a:ext cx="1866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Normalization</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1000">
                  <a:latin typeface="Roboto"/>
                  <a:ea typeface="Roboto"/>
                  <a:cs typeface="Roboto"/>
                  <a:sym typeface="Roboto"/>
                </a:rPr>
                <a:t>Convert all text to lower-case, expand contractions, remove numerals and accent marks</a:t>
              </a:r>
              <a:endParaRPr b="1" sz="1000">
                <a:latin typeface="Roboto"/>
                <a:ea typeface="Roboto"/>
                <a:cs typeface="Roboto"/>
                <a:sym typeface="Roboto"/>
              </a:endParaRPr>
            </a:p>
          </p:txBody>
        </p:sp>
        <p:cxnSp>
          <p:nvCxnSpPr>
            <p:cNvPr id="276" name="Google Shape;276;p31"/>
            <p:cNvCxnSpPr/>
            <p:nvPr/>
          </p:nvCxnSpPr>
          <p:spPr>
            <a:xfrm rot="10800000">
              <a:off x="2641913" y="3489425"/>
              <a:ext cx="1311000" cy="0"/>
            </a:xfrm>
            <a:prstGeom prst="straightConnector1">
              <a:avLst/>
            </a:prstGeom>
            <a:noFill/>
            <a:ln cap="flat" cmpd="sng" w="9525">
              <a:solidFill>
                <a:srgbClr val="B02C20"/>
              </a:solidFill>
              <a:prstDash val="solid"/>
              <a:round/>
              <a:headEnd len="sm" w="sm" type="none"/>
              <a:tailEnd len="med" w="med" type="oval"/>
            </a:ln>
          </p:spPr>
        </p:cxnSp>
      </p:grpSp>
      <p:grpSp>
        <p:nvGrpSpPr>
          <p:cNvPr id="277" name="Google Shape;277;p31"/>
          <p:cNvGrpSpPr/>
          <p:nvPr/>
        </p:nvGrpSpPr>
        <p:grpSpPr>
          <a:xfrm>
            <a:off x="5209825" y="1585350"/>
            <a:ext cx="3511950" cy="1289700"/>
            <a:chOff x="5209825" y="1356750"/>
            <a:chExt cx="3511950" cy="1289700"/>
          </a:xfrm>
        </p:grpSpPr>
        <p:sp>
          <p:nvSpPr>
            <p:cNvPr id="278" name="Google Shape;278;p31"/>
            <p:cNvSpPr txBox="1"/>
            <p:nvPr/>
          </p:nvSpPr>
          <p:spPr>
            <a:xfrm>
              <a:off x="6696475" y="1356750"/>
              <a:ext cx="20253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Lemmatization</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Eliminate affixes from a word by capturing the canonical forms based on a word's lemma, or chosen representative, in this case assigning a Verb category tag to the tokenized parts of a sentence</a:t>
              </a:r>
              <a:endParaRPr sz="1000">
                <a:latin typeface="Roboto"/>
                <a:ea typeface="Roboto"/>
                <a:cs typeface="Roboto"/>
                <a:sym typeface="Roboto"/>
              </a:endParaRPr>
            </a:p>
          </p:txBody>
        </p:sp>
        <p:cxnSp>
          <p:nvCxnSpPr>
            <p:cNvPr id="279" name="Google Shape;279;p31"/>
            <p:cNvCxnSpPr/>
            <p:nvPr/>
          </p:nvCxnSpPr>
          <p:spPr>
            <a:xfrm>
              <a:off x="5209825" y="1705200"/>
              <a:ext cx="1286700" cy="0"/>
            </a:xfrm>
            <a:prstGeom prst="straightConnector1">
              <a:avLst/>
            </a:prstGeom>
            <a:noFill/>
            <a:ln cap="flat" cmpd="sng" w="9525">
              <a:solidFill>
                <a:srgbClr val="802017"/>
              </a:solidFill>
              <a:prstDash val="solid"/>
              <a:round/>
              <a:headEnd len="sm" w="sm" type="none"/>
              <a:tailEnd len="med" w="med" type="oval"/>
            </a:ln>
          </p:spPr>
        </p:cxnSp>
      </p:grpSp>
      <p:grpSp>
        <p:nvGrpSpPr>
          <p:cNvPr id="280" name="Google Shape;280;p31"/>
          <p:cNvGrpSpPr/>
          <p:nvPr/>
        </p:nvGrpSpPr>
        <p:grpSpPr>
          <a:xfrm>
            <a:off x="5209825" y="3120250"/>
            <a:ext cx="3378750" cy="1289700"/>
            <a:chOff x="5209825" y="2891650"/>
            <a:chExt cx="3378750" cy="1289700"/>
          </a:xfrm>
        </p:grpSpPr>
        <p:sp>
          <p:nvSpPr>
            <p:cNvPr id="281" name="Google Shape;281;p31"/>
            <p:cNvSpPr txBox="1"/>
            <p:nvPr/>
          </p:nvSpPr>
          <p:spPr>
            <a:xfrm>
              <a:off x="6696475" y="2891650"/>
              <a:ext cx="18921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Stopwords Removal</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1000">
                  <a:latin typeface="Roboto"/>
                  <a:ea typeface="Roboto"/>
                  <a:cs typeface="Roboto"/>
                  <a:sym typeface="Roboto"/>
                </a:rPr>
                <a:t>Remove words below three characters, and those which contribute little to overall meaning</a:t>
              </a:r>
              <a:endParaRPr b="1" sz="1000">
                <a:latin typeface="Roboto"/>
                <a:ea typeface="Roboto"/>
                <a:cs typeface="Roboto"/>
                <a:sym typeface="Roboto"/>
              </a:endParaRPr>
            </a:p>
          </p:txBody>
        </p:sp>
        <p:cxnSp>
          <p:nvCxnSpPr>
            <p:cNvPr id="282" name="Google Shape;282;p31"/>
            <p:cNvCxnSpPr/>
            <p:nvPr/>
          </p:nvCxnSpPr>
          <p:spPr>
            <a:xfrm>
              <a:off x="5209825" y="3648300"/>
              <a:ext cx="1286700" cy="0"/>
            </a:xfrm>
            <a:prstGeom prst="straightConnector1">
              <a:avLst/>
            </a:prstGeom>
            <a:noFill/>
            <a:ln cap="flat" cmpd="sng" w="9525">
              <a:solidFill>
                <a:srgbClr val="A72A1E"/>
              </a:solidFill>
              <a:prstDash val="solid"/>
              <a:round/>
              <a:headEnd len="sm" w="sm" type="none"/>
              <a:tailEnd len="med" w="med" type="oval"/>
            </a:ln>
          </p:spPr>
        </p:cxn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4"/>
          <p:cNvSpPr txBox="1"/>
          <p:nvPr/>
        </p:nvSpPr>
        <p:spPr>
          <a:xfrm>
            <a:off x="885363" y="910675"/>
            <a:ext cx="5310300" cy="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rgbClr val="FFFFFF"/>
                </a:solidFill>
                <a:latin typeface="Lato"/>
                <a:ea typeface="Lato"/>
                <a:cs typeface="Lato"/>
                <a:sym typeface="Lato"/>
              </a:rPr>
              <a:t>Problem Statement</a:t>
            </a:r>
            <a:endParaRPr sz="4200">
              <a:solidFill>
                <a:srgbClr val="FFFFFF"/>
              </a:solidFill>
              <a:latin typeface="Lato"/>
              <a:ea typeface="Lato"/>
              <a:cs typeface="Lato"/>
              <a:sym typeface="Lato"/>
            </a:endParaRPr>
          </a:p>
        </p:txBody>
      </p:sp>
      <p:grpSp>
        <p:nvGrpSpPr>
          <p:cNvPr id="79" name="Google Shape;79;p14"/>
          <p:cNvGrpSpPr/>
          <p:nvPr/>
        </p:nvGrpSpPr>
        <p:grpSpPr>
          <a:xfrm>
            <a:off x="4885484" y="2701270"/>
            <a:ext cx="261571" cy="260379"/>
            <a:chOff x="4858109" y="2631368"/>
            <a:chExt cx="316442" cy="315000"/>
          </a:xfrm>
        </p:grpSpPr>
        <p:sp>
          <p:nvSpPr>
            <p:cNvPr id="80" name="Google Shape;80;p1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82" name="Google Shape;82;p14"/>
          <p:cNvGrpSpPr/>
          <p:nvPr/>
        </p:nvGrpSpPr>
        <p:grpSpPr>
          <a:xfrm>
            <a:off x="2948278" y="2701271"/>
            <a:ext cx="260366" cy="260366"/>
            <a:chOff x="3157188" y="909150"/>
            <a:chExt cx="470400" cy="470400"/>
          </a:xfrm>
        </p:grpSpPr>
        <p:sp>
          <p:nvSpPr>
            <p:cNvPr id="83" name="Google Shape;83;p1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4"/>
            <p:cNvSpPr/>
            <p:nvPr/>
          </p:nvSpPr>
          <p:spPr>
            <a:xfrm>
              <a:off x="3243138" y="995100"/>
              <a:ext cx="298500" cy="298500"/>
            </a:xfrm>
            <a:prstGeom prst="mathPlus">
              <a:avLst>
                <a:gd fmla="val 9900" name="adj1"/>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14"/>
          <p:cNvGrpSpPr/>
          <p:nvPr/>
        </p:nvGrpSpPr>
        <p:grpSpPr>
          <a:xfrm>
            <a:off x="3073795" y="2013878"/>
            <a:ext cx="2228123" cy="2618878"/>
            <a:chOff x="3071457" y="2013875"/>
            <a:chExt cx="1944600" cy="1569600"/>
          </a:xfrm>
        </p:grpSpPr>
        <p:sp>
          <p:nvSpPr>
            <p:cNvPr id="86" name="Google Shape;86;p14"/>
            <p:cNvSpPr/>
            <p:nvPr/>
          </p:nvSpPr>
          <p:spPr>
            <a:xfrm flipH="1" rot="10800000">
              <a:off x="3071457" y="2013875"/>
              <a:ext cx="1944600" cy="1569600"/>
            </a:xfrm>
            <a:prstGeom prst="round2DiagRect">
              <a:avLst>
                <a:gd fmla="val 0" name="adj1"/>
                <a:gd fmla="val 17764"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txBox="1"/>
            <p:nvPr/>
          </p:nvSpPr>
          <p:spPr>
            <a:xfrm>
              <a:off x="3189152" y="2256441"/>
              <a:ext cx="15498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Potential Clients</a:t>
              </a:r>
              <a:endParaRPr>
                <a:solidFill>
                  <a:srgbClr val="FFFFFF"/>
                </a:solidFill>
                <a:latin typeface="Montserrat"/>
                <a:ea typeface="Montserrat"/>
                <a:cs typeface="Montserrat"/>
                <a:sym typeface="Montserrat"/>
              </a:endParaRPr>
            </a:p>
          </p:txBody>
        </p:sp>
        <p:sp>
          <p:nvSpPr>
            <p:cNvPr id="88" name="Google Shape;88;p14"/>
            <p:cNvSpPr txBox="1"/>
            <p:nvPr/>
          </p:nvSpPr>
          <p:spPr>
            <a:xfrm>
              <a:off x="3073534" y="2468083"/>
              <a:ext cx="1618500" cy="10500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Individual Businesses being reviewed on Yelp</a:t>
              </a:r>
              <a:endParaRPr sz="1000">
                <a:solidFill>
                  <a:schemeClr val="lt1"/>
                </a:solidFill>
                <a:latin typeface="Montserrat"/>
                <a:ea typeface="Montserrat"/>
                <a:cs typeface="Montserrat"/>
                <a:sym typeface="Montserrat"/>
              </a:endParaRPr>
            </a:p>
            <a:p>
              <a:pPr indent="-292100" lvl="0" marL="457200" rtl="0" algn="l">
                <a:spcBef>
                  <a:spcPts val="1000"/>
                </a:spcBef>
                <a:spcAft>
                  <a:spcPts val="0"/>
                </a:spcAft>
                <a:buClr>
                  <a:schemeClr val="lt1"/>
                </a:buClr>
                <a:buSzPts val="1000"/>
                <a:buFont typeface="Montserrat"/>
                <a:buChar char="●"/>
              </a:pPr>
              <a:r>
                <a:rPr lang="en" sz="1000">
                  <a:solidFill>
                    <a:schemeClr val="lt1"/>
                  </a:solidFill>
                  <a:latin typeface="Montserrat"/>
                  <a:ea typeface="Montserrat"/>
                  <a:cs typeface="Montserrat"/>
                  <a:sym typeface="Montserrat"/>
                </a:rPr>
                <a:t>Analysts seeking sentiment specific topics in a sector</a:t>
              </a:r>
              <a:endParaRPr sz="1000">
                <a:solidFill>
                  <a:schemeClr val="lt1"/>
                </a:solidFill>
                <a:latin typeface="Montserrat"/>
                <a:ea typeface="Montserrat"/>
                <a:cs typeface="Montserrat"/>
                <a:sym typeface="Montserrat"/>
              </a:endParaRPr>
            </a:p>
            <a:p>
              <a:pPr indent="-292100" lvl="0" marL="457200" rtl="0" algn="l">
                <a:spcBef>
                  <a:spcPts val="1000"/>
                </a:spcBef>
                <a:spcAft>
                  <a:spcPts val="1000"/>
                </a:spcAft>
                <a:buClr>
                  <a:schemeClr val="lt1"/>
                </a:buClr>
                <a:buSzPts val="1000"/>
                <a:buFont typeface="Montserrat"/>
                <a:buChar char="●"/>
              </a:pPr>
              <a:r>
                <a:rPr lang="en" sz="1000">
                  <a:solidFill>
                    <a:schemeClr val="lt1"/>
                  </a:solidFill>
                  <a:latin typeface="Montserrat"/>
                  <a:ea typeface="Montserrat"/>
                  <a:cs typeface="Montserrat"/>
                  <a:sym typeface="Montserrat"/>
                </a:rPr>
                <a:t>Special interest groups dedicated to local industries</a:t>
              </a:r>
              <a:endParaRPr sz="1000">
                <a:solidFill>
                  <a:schemeClr val="lt1"/>
                </a:solidFill>
                <a:latin typeface="Montserrat"/>
                <a:ea typeface="Montserrat"/>
                <a:cs typeface="Montserrat"/>
                <a:sym typeface="Montserrat"/>
              </a:endParaRPr>
            </a:p>
          </p:txBody>
        </p:sp>
      </p:grpSp>
      <p:grpSp>
        <p:nvGrpSpPr>
          <p:cNvPr id="89" name="Google Shape;89;p14"/>
          <p:cNvGrpSpPr/>
          <p:nvPr/>
        </p:nvGrpSpPr>
        <p:grpSpPr>
          <a:xfrm>
            <a:off x="922907" y="2013814"/>
            <a:ext cx="2153256" cy="2618878"/>
            <a:chOff x="1126863" y="2013875"/>
            <a:chExt cx="1944600" cy="1569600"/>
          </a:xfrm>
        </p:grpSpPr>
        <p:sp>
          <p:nvSpPr>
            <p:cNvPr id="90" name="Google Shape;90;p14"/>
            <p:cNvSpPr/>
            <p:nvPr/>
          </p:nvSpPr>
          <p:spPr>
            <a:xfrm>
              <a:off x="1126863" y="2013875"/>
              <a:ext cx="1944600" cy="1569600"/>
            </a:xfrm>
            <a:prstGeom prst="round2DiagRect">
              <a:avLst>
                <a:gd fmla="val 0" name="adj1"/>
                <a:gd fmla="val 17764" name="adj2"/>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4"/>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The Problem</a:t>
              </a:r>
              <a:endParaRPr b="1">
                <a:solidFill>
                  <a:srgbClr val="FFFFFF"/>
                </a:solidFill>
                <a:latin typeface="Montserrat"/>
                <a:ea typeface="Montserrat"/>
                <a:cs typeface="Montserrat"/>
                <a:sym typeface="Montserrat"/>
              </a:endParaRPr>
            </a:p>
          </p:txBody>
        </p:sp>
        <p:sp>
          <p:nvSpPr>
            <p:cNvPr id="92" name="Google Shape;92;p14"/>
            <p:cNvSpPr txBox="1"/>
            <p:nvPr/>
          </p:nvSpPr>
          <p:spPr>
            <a:xfrm>
              <a:off x="1345710" y="2475314"/>
              <a:ext cx="1506900" cy="646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solidFill>
                    <a:srgbClr val="FFFFFF"/>
                  </a:solidFill>
                  <a:latin typeface="Montserrat"/>
                  <a:ea typeface="Montserrat"/>
                  <a:cs typeface="Montserrat"/>
                  <a:sym typeface="Montserrat"/>
                </a:rPr>
                <a:t>Thanks to resources like Yelp, consumer perspectives of individual businesses are currently plentiful, but finding actionable insight remains the  proverbial needle in the haystack</a:t>
              </a:r>
              <a:endParaRPr sz="1000">
                <a:solidFill>
                  <a:srgbClr val="FFFFFF"/>
                </a:solidFill>
                <a:latin typeface="Montserrat"/>
                <a:ea typeface="Montserrat"/>
                <a:cs typeface="Montserrat"/>
                <a:sym typeface="Montserrat"/>
              </a:endParaRPr>
            </a:p>
            <a:p>
              <a:pPr indent="0" lvl="0" marL="0" rtl="0" algn="l">
                <a:lnSpc>
                  <a:spcPct val="100000"/>
                </a:lnSpc>
                <a:spcBef>
                  <a:spcPts val="1600"/>
                </a:spcBef>
                <a:spcAft>
                  <a:spcPts val="1600"/>
                </a:spcAft>
                <a:buNone/>
              </a:pPr>
              <a:r>
                <a:rPr lang="en" sz="1000">
                  <a:solidFill>
                    <a:srgbClr val="FFFFFF"/>
                  </a:solidFill>
                  <a:latin typeface="Montserrat"/>
                  <a:ea typeface="Montserrat"/>
                  <a:cs typeface="Montserrat"/>
                  <a:sym typeface="Montserrat"/>
                </a:rPr>
                <a:t> </a:t>
              </a:r>
              <a:endParaRPr sz="1000">
                <a:solidFill>
                  <a:srgbClr val="FFFFFF"/>
                </a:solidFill>
                <a:latin typeface="Montserrat"/>
                <a:ea typeface="Montserrat"/>
                <a:cs typeface="Montserrat"/>
                <a:sym typeface="Montserrat"/>
              </a:endParaRPr>
            </a:p>
          </p:txBody>
        </p:sp>
      </p:grpSp>
      <p:grpSp>
        <p:nvGrpSpPr>
          <p:cNvPr id="93" name="Google Shape;93;p14"/>
          <p:cNvGrpSpPr/>
          <p:nvPr/>
        </p:nvGrpSpPr>
        <p:grpSpPr>
          <a:xfrm>
            <a:off x="5299607" y="2013878"/>
            <a:ext cx="3313025" cy="2618878"/>
            <a:chOff x="5015938" y="2013875"/>
            <a:chExt cx="3001200" cy="1569600"/>
          </a:xfrm>
        </p:grpSpPr>
        <p:sp>
          <p:nvSpPr>
            <p:cNvPr id="94" name="Google Shape;94;p14"/>
            <p:cNvSpPr/>
            <p:nvPr/>
          </p:nvSpPr>
          <p:spPr>
            <a:xfrm>
              <a:off x="5015938" y="2013875"/>
              <a:ext cx="3001200" cy="1569600"/>
            </a:xfrm>
            <a:prstGeom prst="round2DiagRect">
              <a:avLst>
                <a:gd fmla="val 0" name="adj1"/>
                <a:gd fmla="val 17764" name="adj2"/>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 name="Google Shape;95;p14"/>
            <p:cNvSpPr txBox="1"/>
            <p:nvPr/>
          </p:nvSpPr>
          <p:spPr>
            <a:xfrm>
              <a:off x="5360226" y="2256387"/>
              <a:ext cx="24171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A Solution</a:t>
              </a:r>
              <a:endParaRPr>
                <a:solidFill>
                  <a:srgbClr val="FFFFFF"/>
                </a:solidFill>
                <a:latin typeface="Montserrat"/>
                <a:ea typeface="Montserrat"/>
                <a:cs typeface="Montserrat"/>
                <a:sym typeface="Montserrat"/>
              </a:endParaRPr>
            </a:p>
          </p:txBody>
        </p:sp>
        <p:sp>
          <p:nvSpPr>
            <p:cNvPr id="96" name="Google Shape;96;p14"/>
            <p:cNvSpPr txBox="1"/>
            <p:nvPr/>
          </p:nvSpPr>
          <p:spPr>
            <a:xfrm>
              <a:off x="5307978" y="2453962"/>
              <a:ext cx="2417100" cy="5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00">
                  <a:solidFill>
                    <a:srgbClr val="FFFFFF"/>
                  </a:solidFill>
                  <a:latin typeface="Montserrat"/>
                  <a:ea typeface="Montserrat"/>
                  <a:cs typeface="Montserrat"/>
                  <a:sym typeface="Montserrat"/>
                </a:rPr>
                <a:t>I propose an approach that utilizes the existing rating system in Yelp reviews to infer sentiment, attributing low and high ratings to negative and positive sentiment respectively, and creating a Scikit-Learn pipeline that trains a Latent Dirichlet Allocation Topic Model for each set, extracting topics that are being discussed when users write reviews with strong opinions</a:t>
              </a:r>
              <a:endParaRPr sz="1000">
                <a:solidFill>
                  <a:srgbClr val="FFFFFF"/>
                </a:solidFill>
                <a:latin typeface="Montserrat"/>
                <a:ea typeface="Montserrat"/>
                <a:cs typeface="Montserrat"/>
                <a:sym typeface="Montserrat"/>
              </a:endParaRPr>
            </a:p>
          </p:txBody>
        </p:sp>
      </p:grpSp>
      <p:grpSp>
        <p:nvGrpSpPr>
          <p:cNvPr id="97" name="Google Shape;97;p14"/>
          <p:cNvGrpSpPr/>
          <p:nvPr/>
        </p:nvGrpSpPr>
        <p:grpSpPr>
          <a:xfrm>
            <a:off x="4885484" y="2701270"/>
            <a:ext cx="261571" cy="260379"/>
            <a:chOff x="4858109" y="2631368"/>
            <a:chExt cx="316442" cy="315000"/>
          </a:xfrm>
        </p:grpSpPr>
        <p:sp>
          <p:nvSpPr>
            <p:cNvPr id="98" name="Google Shape;98;p14"/>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4858109" y="2739300"/>
              <a:ext cx="239100" cy="99000"/>
            </a:xfrm>
            <a:prstGeom prst="rightArrow">
              <a:avLst>
                <a:gd fmla="val 32020" name="adj1"/>
                <a:gd fmla="val 66970" name="adj2"/>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br>
                <a:rPr lang="en"/>
              </a:br>
              <a:endParaRPr/>
            </a:p>
          </p:txBody>
        </p:sp>
      </p:grpSp>
      <p:grpSp>
        <p:nvGrpSpPr>
          <p:cNvPr id="100" name="Google Shape;100;p14"/>
          <p:cNvGrpSpPr/>
          <p:nvPr/>
        </p:nvGrpSpPr>
        <p:grpSpPr>
          <a:xfrm>
            <a:off x="2948278" y="2701271"/>
            <a:ext cx="260366" cy="260366"/>
            <a:chOff x="3157188" y="909150"/>
            <a:chExt cx="470400" cy="470400"/>
          </a:xfrm>
        </p:grpSpPr>
        <p:sp>
          <p:nvSpPr>
            <p:cNvPr id="101" name="Google Shape;101;p1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a:off x="3243138" y="995100"/>
              <a:ext cx="298500" cy="298500"/>
            </a:xfrm>
            <a:prstGeom prst="mathPlus">
              <a:avLst>
                <a:gd fmla="val 9900" name="adj1"/>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4"/>
          <p:cNvGrpSpPr/>
          <p:nvPr/>
        </p:nvGrpSpPr>
        <p:grpSpPr>
          <a:xfrm>
            <a:off x="3473893" y="1927571"/>
            <a:ext cx="260366" cy="260366"/>
            <a:chOff x="3157188" y="909150"/>
            <a:chExt cx="470400" cy="470400"/>
          </a:xfrm>
        </p:grpSpPr>
        <p:sp>
          <p:nvSpPr>
            <p:cNvPr id="104" name="Google Shape;104;p1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3243138" y="995100"/>
              <a:ext cx="298500" cy="298500"/>
            </a:xfrm>
            <a:prstGeom prst="mathPlus">
              <a:avLst>
                <a:gd fmla="val 9900" name="adj1"/>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4"/>
          <p:cNvGrpSpPr/>
          <p:nvPr/>
        </p:nvGrpSpPr>
        <p:grpSpPr>
          <a:xfrm>
            <a:off x="5413052" y="1927571"/>
            <a:ext cx="260366" cy="260366"/>
            <a:chOff x="3157188" y="909150"/>
            <a:chExt cx="470400" cy="470400"/>
          </a:xfrm>
        </p:grpSpPr>
        <p:sp>
          <p:nvSpPr>
            <p:cNvPr id="107" name="Google Shape;107;p1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3243138" y="995100"/>
              <a:ext cx="298500" cy="298500"/>
            </a:xfrm>
            <a:prstGeom prst="mathPlus">
              <a:avLst>
                <a:gd fmla="val 9900" name="adj1"/>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Partitioning</a:t>
            </a:r>
            <a:endParaRPr/>
          </a:p>
          <a:p>
            <a:pPr indent="0" lvl="0" marL="0" rtl="0" algn="l">
              <a:spcBef>
                <a:spcPts val="0"/>
              </a:spcBef>
              <a:spcAft>
                <a:spcPts val="0"/>
              </a:spcAft>
              <a:buNone/>
            </a:pPr>
            <a:r>
              <a:t/>
            </a:r>
            <a:endParaRPr/>
          </a:p>
        </p:txBody>
      </p:sp>
      <p:sp>
        <p:nvSpPr>
          <p:cNvPr id="288" name="Google Shape;288;p32"/>
          <p:cNvSpPr txBox="1"/>
          <p:nvPr>
            <p:ph idx="1" type="body"/>
          </p:nvPr>
        </p:nvSpPr>
        <p:spPr>
          <a:xfrm>
            <a:off x="1175707" y="1211350"/>
            <a:ext cx="3272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Negative Reviews</a:t>
            </a:r>
            <a:endParaRPr b="1" sz="2100">
              <a:solidFill>
                <a:schemeClr val="dk1"/>
              </a:solidFill>
            </a:endParaRPr>
          </a:p>
          <a:p>
            <a:pPr indent="0" lvl="0" marL="457200" rtl="0" algn="l">
              <a:spcBef>
                <a:spcPts val="1600"/>
              </a:spcBef>
              <a:spcAft>
                <a:spcPts val="1200"/>
              </a:spcAft>
              <a:buNone/>
            </a:pPr>
            <a:r>
              <a:t/>
            </a:r>
            <a:endParaRPr sz="1600"/>
          </a:p>
        </p:txBody>
      </p:sp>
      <p:sp>
        <p:nvSpPr>
          <p:cNvPr id="289" name="Google Shape;289;p32"/>
          <p:cNvSpPr txBox="1"/>
          <p:nvPr>
            <p:ph idx="2" type="body"/>
          </p:nvPr>
        </p:nvSpPr>
        <p:spPr>
          <a:xfrm>
            <a:off x="4638385" y="1211350"/>
            <a:ext cx="3272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Positive Reviews</a:t>
            </a:r>
            <a:endParaRPr b="1" sz="2100">
              <a:solidFill>
                <a:schemeClr val="dk1"/>
              </a:solidFill>
            </a:endParaRPr>
          </a:p>
          <a:p>
            <a:pPr indent="0" lvl="0" marL="457200" rtl="0" algn="l">
              <a:spcBef>
                <a:spcPts val="1600"/>
              </a:spcBef>
              <a:spcAft>
                <a:spcPts val="1200"/>
              </a:spcAft>
              <a:buNone/>
            </a:pPr>
            <a:r>
              <a:t/>
            </a:r>
            <a:endParaRPr sz="1800"/>
          </a:p>
        </p:txBody>
      </p:sp>
      <p:pic>
        <p:nvPicPr>
          <p:cNvPr id="290" name="Google Shape;290;p32"/>
          <p:cNvPicPr preferRelativeResize="0"/>
          <p:nvPr/>
        </p:nvPicPr>
        <p:blipFill rotWithShape="1">
          <a:blip r:embed="rId3">
            <a:alphaModFix/>
          </a:blip>
          <a:srcRect b="0" l="0" r="0" t="8079"/>
          <a:stretch/>
        </p:blipFill>
        <p:spPr>
          <a:xfrm>
            <a:off x="1147875" y="1683249"/>
            <a:ext cx="3385547" cy="2796551"/>
          </a:xfrm>
          <a:prstGeom prst="rect">
            <a:avLst/>
          </a:prstGeom>
          <a:noFill/>
          <a:ln>
            <a:noFill/>
          </a:ln>
        </p:spPr>
      </p:pic>
      <p:pic>
        <p:nvPicPr>
          <p:cNvPr id="291" name="Google Shape;291;p32"/>
          <p:cNvPicPr preferRelativeResize="0"/>
          <p:nvPr/>
        </p:nvPicPr>
        <p:blipFill rotWithShape="1">
          <a:blip r:embed="rId4">
            <a:alphaModFix/>
          </a:blip>
          <a:srcRect b="-6770" l="0" r="0" t="6770"/>
          <a:stretch/>
        </p:blipFill>
        <p:spPr>
          <a:xfrm>
            <a:off x="4610553" y="1635273"/>
            <a:ext cx="3385547" cy="301900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3"/>
          <p:cNvSpPr txBox="1"/>
          <p:nvPr>
            <p:ph type="title"/>
          </p:nvPr>
        </p:nvSpPr>
        <p:spPr>
          <a:xfrm>
            <a:off x="2400250" y="46342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Text Processing</a:t>
            </a:r>
            <a:endParaRPr/>
          </a:p>
        </p:txBody>
      </p:sp>
      <p:sp>
        <p:nvSpPr>
          <p:cNvPr id="297" name="Google Shape;297;p33"/>
          <p:cNvSpPr txBox="1"/>
          <p:nvPr>
            <p:ph idx="1" type="body"/>
          </p:nvPr>
        </p:nvSpPr>
        <p:spPr>
          <a:xfrm>
            <a:off x="846813" y="897175"/>
            <a:ext cx="6321600" cy="4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Negative Food Industry Reviews</a:t>
            </a:r>
            <a:endParaRPr b="1" sz="2100">
              <a:solidFill>
                <a:schemeClr val="dk1"/>
              </a:solidFill>
            </a:endParaRPr>
          </a:p>
          <a:p>
            <a:pPr indent="0" lvl="0" marL="0" rtl="0" algn="l">
              <a:spcBef>
                <a:spcPts val="0"/>
              </a:spcBef>
              <a:spcAft>
                <a:spcPts val="1600"/>
              </a:spcAft>
              <a:buNone/>
            </a:pPr>
            <a:r>
              <a:t/>
            </a:r>
            <a:endParaRPr sz="2400"/>
          </a:p>
        </p:txBody>
      </p:sp>
      <p:sp>
        <p:nvSpPr>
          <p:cNvPr id="298" name="Google Shape;298;p33"/>
          <p:cNvSpPr txBox="1"/>
          <p:nvPr/>
        </p:nvSpPr>
        <p:spPr>
          <a:xfrm>
            <a:off x="846813" y="2709650"/>
            <a:ext cx="4801800" cy="4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Lato"/>
                <a:ea typeface="Lato"/>
                <a:cs typeface="Lato"/>
                <a:sym typeface="Lato"/>
              </a:rPr>
              <a:t>Positive Food Industry Reviews</a:t>
            </a:r>
            <a:endParaRPr b="1" sz="2100">
              <a:solidFill>
                <a:schemeClr val="dk1"/>
              </a:solidFill>
              <a:latin typeface="Lato"/>
              <a:ea typeface="Lato"/>
              <a:cs typeface="Lato"/>
              <a:sym typeface="Lato"/>
            </a:endParaRPr>
          </a:p>
        </p:txBody>
      </p:sp>
      <p:pic>
        <p:nvPicPr>
          <p:cNvPr id="299" name="Google Shape;299;p33"/>
          <p:cNvPicPr preferRelativeResize="0"/>
          <p:nvPr/>
        </p:nvPicPr>
        <p:blipFill>
          <a:blip r:embed="rId3">
            <a:alphaModFix/>
          </a:blip>
          <a:stretch>
            <a:fillRect/>
          </a:stretch>
        </p:blipFill>
        <p:spPr>
          <a:xfrm>
            <a:off x="2144038" y="1308300"/>
            <a:ext cx="6153150" cy="1476375"/>
          </a:xfrm>
          <a:prstGeom prst="rect">
            <a:avLst/>
          </a:prstGeom>
          <a:noFill/>
          <a:ln>
            <a:noFill/>
          </a:ln>
        </p:spPr>
      </p:pic>
      <p:pic>
        <p:nvPicPr>
          <p:cNvPr id="300" name="Google Shape;300;p33"/>
          <p:cNvPicPr preferRelativeResize="0"/>
          <p:nvPr/>
        </p:nvPicPr>
        <p:blipFill>
          <a:blip r:embed="rId4">
            <a:alphaModFix/>
          </a:blip>
          <a:stretch>
            <a:fillRect/>
          </a:stretch>
        </p:blipFill>
        <p:spPr>
          <a:xfrm>
            <a:off x="2144038" y="3113725"/>
            <a:ext cx="6060920" cy="1476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4"/>
          <p:cNvSpPr txBox="1"/>
          <p:nvPr>
            <p:ph type="title"/>
          </p:nvPr>
        </p:nvSpPr>
        <p:spPr>
          <a:xfrm>
            <a:off x="2746500" y="575950"/>
            <a:ext cx="36510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Extraction</a:t>
            </a:r>
            <a:endParaRPr/>
          </a:p>
        </p:txBody>
      </p:sp>
      <p:pic>
        <p:nvPicPr>
          <p:cNvPr id="306" name="Google Shape;306;p34"/>
          <p:cNvPicPr preferRelativeResize="0"/>
          <p:nvPr/>
        </p:nvPicPr>
        <p:blipFill>
          <a:blip r:embed="rId3">
            <a:alphaModFix/>
          </a:blip>
          <a:stretch>
            <a:fillRect/>
          </a:stretch>
        </p:blipFill>
        <p:spPr>
          <a:xfrm>
            <a:off x="3232292" y="1867313"/>
            <a:ext cx="3023269" cy="2480316"/>
          </a:xfrm>
          <a:prstGeom prst="rect">
            <a:avLst/>
          </a:prstGeom>
          <a:noFill/>
          <a:ln>
            <a:noFill/>
          </a:ln>
        </p:spPr>
      </p:pic>
      <p:grpSp>
        <p:nvGrpSpPr>
          <p:cNvPr id="307" name="Google Shape;307;p34"/>
          <p:cNvGrpSpPr/>
          <p:nvPr/>
        </p:nvGrpSpPr>
        <p:grpSpPr>
          <a:xfrm rot="5400000">
            <a:off x="691067" y="1378576"/>
            <a:ext cx="2213404" cy="2714541"/>
            <a:chOff x="2744034" y="1146343"/>
            <a:chExt cx="1827900" cy="2399700"/>
          </a:xfrm>
        </p:grpSpPr>
        <p:sp>
          <p:nvSpPr>
            <p:cNvPr id="308" name="Google Shape;308;p34"/>
            <p:cNvSpPr/>
            <p:nvPr/>
          </p:nvSpPr>
          <p:spPr>
            <a:xfrm rot="-5400000">
              <a:off x="2458134" y="1432243"/>
              <a:ext cx="2399700" cy="1827900"/>
            </a:xfrm>
            <a:prstGeom prst="rightArrowCallout">
              <a:avLst>
                <a:gd fmla="val 9283" name="adj1"/>
                <a:gd fmla="val 13570" name="adj2"/>
                <a:gd fmla="val 16082" name="adj3"/>
                <a:gd fmla="val 81236" name="adj4"/>
              </a:avLst>
            </a:prstGeom>
            <a:solidFill>
              <a:srgbClr val="EDA2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p:nvPr/>
          </p:nvSpPr>
          <p:spPr>
            <a:xfrm flipH="1">
              <a:off x="2832600" y="1686400"/>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4"/>
            <p:cNvSpPr txBox="1"/>
            <p:nvPr/>
          </p:nvSpPr>
          <p:spPr>
            <a:xfrm rot="-5400000">
              <a:off x="2800529" y="1810622"/>
              <a:ext cx="1559400" cy="1495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Lato"/>
                  <a:ea typeface="Lato"/>
                  <a:cs typeface="Lato"/>
                  <a:sym typeface="Lato"/>
                </a:rPr>
                <a:t>Gensim Dictionary</a:t>
              </a:r>
              <a:endParaRPr b="1" sz="1200">
                <a:solidFill>
                  <a:srgbClr val="FFFFFF"/>
                </a:solidFill>
                <a:latin typeface="Lato"/>
                <a:ea typeface="Lato"/>
                <a:cs typeface="Lato"/>
                <a:sym typeface="Lato"/>
              </a:endParaRPr>
            </a:p>
            <a:p>
              <a:pPr indent="0" lvl="0" marL="0" rtl="0" algn="ctr">
                <a:lnSpc>
                  <a:spcPct val="115000"/>
                </a:lnSpc>
                <a:spcBef>
                  <a:spcPts val="0"/>
                </a:spcBef>
                <a:spcAft>
                  <a:spcPts val="0"/>
                </a:spcAft>
                <a:buNone/>
              </a:pPr>
              <a:r>
                <a:t/>
              </a:r>
              <a:endParaRPr b="1" sz="800">
                <a:solidFill>
                  <a:srgbClr val="FFFFFF"/>
                </a:solidFill>
                <a:latin typeface="Lato"/>
                <a:ea typeface="Lato"/>
                <a:cs typeface="Lato"/>
                <a:sym typeface="Lato"/>
              </a:endParaRPr>
            </a:p>
            <a:p>
              <a:pPr indent="0" lvl="0" marL="0" rtl="0" algn="ctr">
                <a:lnSpc>
                  <a:spcPct val="115000"/>
                </a:lnSpc>
                <a:spcBef>
                  <a:spcPts val="0"/>
                </a:spcBef>
                <a:spcAft>
                  <a:spcPts val="1600"/>
                </a:spcAft>
                <a:buNone/>
              </a:pPr>
              <a:r>
                <a:rPr lang="en" sz="900">
                  <a:solidFill>
                    <a:srgbClr val="FFFFFF"/>
                  </a:solidFill>
                  <a:latin typeface="Lato"/>
                  <a:ea typeface="Lato"/>
                  <a:cs typeface="Lato"/>
                  <a:sym typeface="Lato"/>
                </a:rPr>
                <a:t>A mapping between words and their integer ids, created from the normalized tokens in each corpus (set of documents) </a:t>
              </a:r>
              <a:r>
                <a:rPr lang="en" sz="900">
                  <a:solidFill>
                    <a:srgbClr val="FFFFFF"/>
                  </a:solidFill>
                  <a:latin typeface="Lato"/>
                  <a:ea typeface="Lato"/>
                  <a:cs typeface="Lato"/>
                  <a:sym typeface="Lato"/>
                </a:rPr>
                <a:t>by sweeping acros</a:t>
              </a:r>
              <a:r>
                <a:rPr lang="en" sz="900">
                  <a:solidFill>
                    <a:srgbClr val="FFFFFF"/>
                  </a:solidFill>
                  <a:latin typeface="Lato"/>
                  <a:ea typeface="Lato"/>
                  <a:cs typeface="Lato"/>
                  <a:sym typeface="Lato"/>
                </a:rPr>
                <a:t>s them, assigning a unique integer id to each word, and then collecting word counts and other  relevant statistics</a:t>
              </a:r>
              <a:endParaRPr sz="900">
                <a:solidFill>
                  <a:srgbClr val="FFFFFF"/>
                </a:solidFill>
                <a:latin typeface="Lato"/>
                <a:ea typeface="Lato"/>
                <a:cs typeface="Lato"/>
                <a:sym typeface="Lato"/>
              </a:endParaRPr>
            </a:p>
          </p:txBody>
        </p:sp>
      </p:grpSp>
      <p:grpSp>
        <p:nvGrpSpPr>
          <p:cNvPr id="311" name="Google Shape;311;p34"/>
          <p:cNvGrpSpPr/>
          <p:nvPr/>
        </p:nvGrpSpPr>
        <p:grpSpPr>
          <a:xfrm>
            <a:off x="6317752" y="1630931"/>
            <a:ext cx="2309552" cy="2716700"/>
            <a:chOff x="4442790" y="1517444"/>
            <a:chExt cx="1827900" cy="2399700"/>
          </a:xfrm>
        </p:grpSpPr>
        <p:sp>
          <p:nvSpPr>
            <p:cNvPr id="312" name="Google Shape;312;p34"/>
            <p:cNvSpPr/>
            <p:nvPr/>
          </p:nvSpPr>
          <p:spPr>
            <a:xfrm rot="5400000">
              <a:off x="4156890" y="1803344"/>
              <a:ext cx="2399700" cy="1827900"/>
            </a:xfrm>
            <a:prstGeom prst="rightArrowCallout">
              <a:avLst>
                <a:gd fmla="val 9283" name="adj1"/>
                <a:gd fmla="val 13570" name="adj2"/>
                <a:gd fmla="val 16082" name="adj3"/>
                <a:gd fmla="val 81236" name="adj4"/>
              </a:avLst>
            </a:prstGeom>
            <a:solidFill>
              <a:srgbClr val="80201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4"/>
            <p:cNvSpPr/>
            <p:nvPr/>
          </p:nvSpPr>
          <p:spPr>
            <a:xfrm flipH="1" rot="10800000">
              <a:off x="4532724" y="1607387"/>
              <a:ext cx="1649400" cy="1769700"/>
            </a:xfrm>
            <a:prstGeom prst="snip1Rect">
              <a:avLst>
                <a:gd fmla="val 0" name="adj"/>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4"/>
            <p:cNvSpPr txBox="1"/>
            <p:nvPr/>
          </p:nvSpPr>
          <p:spPr>
            <a:xfrm>
              <a:off x="4562970" y="1607404"/>
              <a:ext cx="1619400" cy="1476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Lato"/>
                  <a:ea typeface="Lato"/>
                  <a:cs typeface="Lato"/>
                  <a:sym typeface="Lato"/>
                </a:rPr>
                <a:t>Vector Space Corpus</a:t>
              </a:r>
              <a:endParaRPr b="1" sz="1200">
                <a:solidFill>
                  <a:srgbClr val="FFFFFF"/>
                </a:solidFill>
                <a:latin typeface="Lato"/>
                <a:ea typeface="Lato"/>
                <a:cs typeface="Lato"/>
                <a:sym typeface="Lato"/>
              </a:endParaRPr>
            </a:p>
            <a:p>
              <a:pPr indent="0" lvl="0" marL="0" rtl="0" algn="ctr">
                <a:lnSpc>
                  <a:spcPct val="115000"/>
                </a:lnSpc>
                <a:spcBef>
                  <a:spcPts val="0"/>
                </a:spcBef>
                <a:spcAft>
                  <a:spcPts val="0"/>
                </a:spcAft>
                <a:buNone/>
              </a:pPr>
              <a:r>
                <a:t/>
              </a:r>
              <a:endParaRPr sz="800">
                <a:solidFill>
                  <a:srgbClr val="FFFFFF"/>
                </a:solidFill>
                <a:latin typeface="Lato"/>
                <a:ea typeface="Lato"/>
                <a:cs typeface="Lato"/>
                <a:sym typeface="Lato"/>
              </a:endParaRPr>
            </a:p>
            <a:p>
              <a:pPr indent="0" lvl="0" marL="0" rtl="0" algn="ctr">
                <a:lnSpc>
                  <a:spcPct val="115000"/>
                </a:lnSpc>
                <a:spcBef>
                  <a:spcPts val="0"/>
                </a:spcBef>
                <a:spcAft>
                  <a:spcPts val="1600"/>
                </a:spcAft>
                <a:buNone/>
              </a:pPr>
              <a:r>
                <a:rPr lang="en" sz="900">
                  <a:solidFill>
                    <a:srgbClr val="FFFFFF"/>
                  </a:solidFill>
                  <a:latin typeface="Lato"/>
                  <a:ea typeface="Lato"/>
                  <a:cs typeface="Lato"/>
                  <a:sym typeface="Lato"/>
                </a:rPr>
                <a:t>Using a trained Dictionary, tokenized terms in reviews are converted to their integer ids, and paired with their Frequency or TF-IDF weighting, resulting in a sparse vector. This representation is known as a  ‘Bag-of-Words’, as it disregards grammar and even word order but maintains multiplicity</a:t>
              </a:r>
              <a:endParaRPr sz="900">
                <a:solidFill>
                  <a:srgbClr val="FFFFFF"/>
                </a:solidFill>
                <a:latin typeface="Lato"/>
                <a:ea typeface="Lato"/>
                <a:cs typeface="Lato"/>
                <a:sym typeface="Lato"/>
              </a:endParaRPr>
            </a:p>
          </p:txBody>
        </p:sp>
      </p:grpSp>
      <p:sp>
        <p:nvSpPr>
          <p:cNvPr id="315" name="Google Shape;315;p34"/>
          <p:cNvSpPr txBox="1"/>
          <p:nvPr/>
        </p:nvSpPr>
        <p:spPr>
          <a:xfrm>
            <a:off x="3481800" y="1516575"/>
            <a:ext cx="2180400" cy="2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Document-Term Matrix</a:t>
            </a:r>
            <a:endParaRPr b="1">
              <a:latin typeface="Lato"/>
              <a:ea typeface="Lato"/>
              <a:cs typeface="Lato"/>
              <a:sym typeface="Lato"/>
            </a:endParaRPr>
          </a:p>
        </p:txBody>
      </p:sp>
      <p:sp>
        <p:nvSpPr>
          <p:cNvPr id="316" name="Google Shape;316;p34"/>
          <p:cNvSpPr txBox="1"/>
          <p:nvPr/>
        </p:nvSpPr>
        <p:spPr>
          <a:xfrm>
            <a:off x="6898175" y="4347625"/>
            <a:ext cx="1148700" cy="3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Lato"/>
                <a:ea typeface="Lato"/>
                <a:cs typeface="Lato"/>
                <a:sym typeface="Lato"/>
              </a:rPr>
              <a:t>LDA Model</a:t>
            </a:r>
            <a:endParaRPr b="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5"/>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Baseline Model</a:t>
            </a:r>
            <a:endParaRPr/>
          </a:p>
        </p:txBody>
      </p:sp>
      <p:sp>
        <p:nvSpPr>
          <p:cNvPr id="322" name="Google Shape;322;p35"/>
          <p:cNvSpPr txBox="1"/>
          <p:nvPr/>
        </p:nvSpPr>
        <p:spPr>
          <a:xfrm>
            <a:off x="4726800" y="953375"/>
            <a:ext cx="4304700" cy="340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Using Gensim LDA model</a:t>
            </a:r>
            <a:endParaRPr b="1" sz="18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Trained on Food Industry reviews</a:t>
            </a:r>
            <a:r>
              <a:rPr b="1" lang="en">
                <a:solidFill>
                  <a:srgbClr val="FFFFFF"/>
                </a:solidFill>
                <a:latin typeface="Lato"/>
                <a:ea typeface="Lato"/>
                <a:cs typeface="Lato"/>
                <a:sym typeface="Lato"/>
              </a:rPr>
              <a:t>	</a:t>
            </a:r>
            <a:endParaRPr b="1">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t/>
            </a:r>
            <a:endParaRPr b="1">
              <a:solidFill>
                <a:srgbClr val="FFFFFF"/>
              </a:solidFill>
              <a:latin typeface="Lato"/>
              <a:ea typeface="Lato"/>
              <a:cs typeface="Lato"/>
              <a:sym typeface="Lato"/>
            </a:endParaRPr>
          </a:p>
          <a:p>
            <a:pPr indent="0" lvl="0" marL="0" marR="0" rtl="0" algn="l">
              <a:lnSpc>
                <a:spcPct val="100000"/>
              </a:lnSpc>
              <a:spcBef>
                <a:spcPts val="0"/>
              </a:spcBef>
              <a:spcAft>
                <a:spcPts val="0"/>
              </a:spcAft>
              <a:buNone/>
            </a:pPr>
            <a:r>
              <a:t/>
            </a:r>
            <a:endParaRPr b="1">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One instance for each sentiment</a:t>
            </a:r>
            <a:endParaRPr b="1" sz="18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Ten topics per model</a:t>
            </a:r>
            <a:endParaRPr b="1">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Unigrams or (bag-of-words) vectors</a:t>
            </a:r>
            <a:endParaRPr b="1" sz="18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Ignores context or phrasing</a:t>
            </a:r>
            <a:endParaRPr b="1" sz="1800">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Baseline - </a:t>
            </a:r>
            <a:r>
              <a:rPr lang="en" sz="2800">
                <a:solidFill>
                  <a:schemeClr val="dk1"/>
                </a:solidFill>
              </a:rPr>
              <a:t>Negative Review Topics</a:t>
            </a:r>
            <a:endParaRPr/>
          </a:p>
          <a:p>
            <a:pPr indent="0" lvl="0" marL="0" rtl="0" algn="l">
              <a:spcBef>
                <a:spcPts val="0"/>
              </a:spcBef>
              <a:spcAft>
                <a:spcPts val="0"/>
              </a:spcAft>
              <a:buNone/>
            </a:pPr>
            <a:r>
              <a:t/>
            </a:r>
            <a:endParaRPr/>
          </a:p>
        </p:txBody>
      </p:sp>
      <p:pic>
        <p:nvPicPr>
          <p:cNvPr id="328" name="Google Shape;328;p36"/>
          <p:cNvPicPr preferRelativeResize="0"/>
          <p:nvPr/>
        </p:nvPicPr>
        <p:blipFill>
          <a:blip r:embed="rId3">
            <a:alphaModFix/>
          </a:blip>
          <a:stretch>
            <a:fillRect/>
          </a:stretch>
        </p:blipFill>
        <p:spPr>
          <a:xfrm>
            <a:off x="2513425" y="1380175"/>
            <a:ext cx="6098650" cy="2925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Baseline - </a:t>
            </a:r>
            <a:r>
              <a:rPr lang="en" sz="2800">
                <a:solidFill>
                  <a:schemeClr val="dk1"/>
                </a:solidFill>
              </a:rPr>
              <a:t>Negative Review Topics</a:t>
            </a:r>
            <a:endParaRPr/>
          </a:p>
          <a:p>
            <a:pPr indent="0" lvl="0" marL="0" rtl="0" algn="l">
              <a:spcBef>
                <a:spcPts val="0"/>
              </a:spcBef>
              <a:spcAft>
                <a:spcPts val="0"/>
              </a:spcAft>
              <a:buNone/>
            </a:pPr>
            <a:r>
              <a:t/>
            </a:r>
            <a:endParaRPr/>
          </a:p>
        </p:txBody>
      </p:sp>
      <p:pic>
        <p:nvPicPr>
          <p:cNvPr id="334" name="Google Shape;334;p37"/>
          <p:cNvPicPr preferRelativeResize="0"/>
          <p:nvPr/>
        </p:nvPicPr>
        <p:blipFill>
          <a:blip r:embed="rId3">
            <a:alphaModFix/>
          </a:blip>
          <a:stretch>
            <a:fillRect/>
          </a:stretch>
        </p:blipFill>
        <p:spPr>
          <a:xfrm>
            <a:off x="1756167" y="1119900"/>
            <a:ext cx="6965684" cy="39860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Baseline - </a:t>
            </a:r>
            <a:r>
              <a:rPr lang="en" sz="2800">
                <a:solidFill>
                  <a:schemeClr val="dk1"/>
                </a:solidFill>
              </a:rPr>
              <a:t>Posi</a:t>
            </a:r>
            <a:r>
              <a:rPr lang="en" sz="2800">
                <a:solidFill>
                  <a:schemeClr val="dk1"/>
                </a:solidFill>
              </a:rPr>
              <a:t>tive Review Topics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40" name="Google Shape;340;p38"/>
          <p:cNvPicPr preferRelativeResize="0"/>
          <p:nvPr/>
        </p:nvPicPr>
        <p:blipFill>
          <a:blip r:embed="rId3">
            <a:alphaModFix/>
          </a:blip>
          <a:stretch>
            <a:fillRect/>
          </a:stretch>
        </p:blipFill>
        <p:spPr>
          <a:xfrm>
            <a:off x="2400250" y="1371600"/>
            <a:ext cx="6459551" cy="298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Baseline - </a:t>
            </a:r>
            <a:r>
              <a:rPr lang="en" sz="2800">
                <a:solidFill>
                  <a:schemeClr val="dk1"/>
                </a:solidFill>
              </a:rPr>
              <a:t>Posi</a:t>
            </a:r>
            <a:r>
              <a:rPr lang="en" sz="2800">
                <a:solidFill>
                  <a:schemeClr val="dk1"/>
                </a:solidFill>
              </a:rPr>
              <a:t>tive Review Topics</a:t>
            </a:r>
            <a:endParaRPr/>
          </a:p>
          <a:p>
            <a:pPr indent="0" lvl="0" marL="0" rtl="0" algn="l">
              <a:spcBef>
                <a:spcPts val="0"/>
              </a:spcBef>
              <a:spcAft>
                <a:spcPts val="0"/>
              </a:spcAft>
              <a:buNone/>
            </a:pPr>
            <a:r>
              <a:t/>
            </a:r>
            <a:endParaRPr/>
          </a:p>
        </p:txBody>
      </p:sp>
      <p:pic>
        <p:nvPicPr>
          <p:cNvPr id="346" name="Google Shape;346;p39"/>
          <p:cNvPicPr preferRelativeResize="0"/>
          <p:nvPr/>
        </p:nvPicPr>
        <p:blipFill>
          <a:blip r:embed="rId3">
            <a:alphaModFix/>
          </a:blip>
          <a:stretch>
            <a:fillRect/>
          </a:stretch>
        </p:blipFill>
        <p:spPr>
          <a:xfrm>
            <a:off x="1699975" y="1097000"/>
            <a:ext cx="7021874" cy="40048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ph type="title"/>
          </p:nvPr>
        </p:nvSpPr>
        <p:spPr>
          <a:xfrm>
            <a:off x="265500" y="13973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LDA Pipeline</a:t>
            </a:r>
            <a:endParaRPr/>
          </a:p>
        </p:txBody>
      </p:sp>
      <p:sp>
        <p:nvSpPr>
          <p:cNvPr id="352" name="Google Shape;352;p40"/>
          <p:cNvSpPr txBox="1"/>
          <p:nvPr>
            <p:ph idx="1" type="subTitle"/>
          </p:nvPr>
        </p:nvSpPr>
        <p:spPr>
          <a:xfrm>
            <a:off x="265500" y="2735375"/>
            <a:ext cx="3645300" cy="13455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Sequentially applies the transformations necessary for generating a topic model</a:t>
            </a:r>
            <a:endParaRPr sz="1200"/>
          </a:p>
          <a:p>
            <a:pPr indent="0" lvl="0" marL="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Custom objects were built by wrapping Gensim modules and Pandas functions, while inheriting Scikit-Learn BaseEstimator and TransformerMixin classes</a:t>
            </a:r>
            <a:endParaRPr sz="1200"/>
          </a:p>
          <a:p>
            <a:pPr indent="0" lvl="0" marL="0" rtl="0" algn="l">
              <a:spcBef>
                <a:spcPts val="0"/>
              </a:spcBef>
              <a:spcAft>
                <a:spcPts val="0"/>
              </a:spcAft>
              <a:buNone/>
            </a:pPr>
            <a:r>
              <a:t/>
            </a:r>
            <a:endParaRPr sz="1200"/>
          </a:p>
        </p:txBody>
      </p:sp>
      <p:sp>
        <p:nvSpPr>
          <p:cNvPr id="353" name="Google Shape;353;p40"/>
          <p:cNvSpPr txBox="1"/>
          <p:nvPr/>
        </p:nvSpPr>
        <p:spPr>
          <a:xfrm>
            <a:off x="4865425" y="448525"/>
            <a:ext cx="4045200" cy="34056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Lato"/>
              <a:buChar char="●"/>
            </a:pPr>
            <a:r>
              <a:rPr b="1" lang="en" sz="2400">
                <a:solidFill>
                  <a:srgbClr val="FFFFFF"/>
                </a:solidFill>
                <a:latin typeface="Lato"/>
                <a:ea typeface="Lato"/>
                <a:cs typeface="Lato"/>
                <a:sym typeface="Lato"/>
              </a:rPr>
              <a:t>Components</a:t>
            </a:r>
            <a:endParaRPr b="1" sz="2400">
              <a:solidFill>
                <a:srgbClr val="FFFFFF"/>
              </a:solidFill>
              <a:latin typeface="Lato"/>
              <a:ea typeface="Lato"/>
              <a:cs typeface="Lato"/>
              <a:sym typeface="Lato"/>
            </a:endParaRPr>
          </a:p>
          <a:p>
            <a:pPr indent="-342900" lvl="1" marL="914400" marR="0" rtl="0" algn="l">
              <a:lnSpc>
                <a:spcPct val="100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Transformers</a:t>
            </a:r>
            <a:endParaRPr b="1" sz="1800">
              <a:solidFill>
                <a:srgbClr val="FFFFFF"/>
              </a:solidFill>
              <a:latin typeface="Lato"/>
              <a:ea typeface="Lato"/>
              <a:cs typeface="Lato"/>
              <a:sym typeface="Lato"/>
            </a:endParaRPr>
          </a:p>
          <a:p>
            <a:pPr indent="-317500" lvl="2" marL="13716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Yelp Review Selector</a:t>
            </a:r>
            <a:endParaRPr>
              <a:solidFill>
                <a:srgbClr val="FFFFFF"/>
              </a:solidFill>
              <a:latin typeface="Lato"/>
              <a:ea typeface="Lato"/>
              <a:cs typeface="Lato"/>
              <a:sym typeface="Lato"/>
            </a:endParaRPr>
          </a:p>
          <a:p>
            <a:pPr indent="-317500" lvl="2" marL="13716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Preprocess</a:t>
            </a:r>
            <a:endParaRPr>
              <a:solidFill>
                <a:srgbClr val="FFFFFF"/>
              </a:solidFill>
              <a:latin typeface="Lato"/>
              <a:ea typeface="Lato"/>
              <a:cs typeface="Lato"/>
              <a:sym typeface="Lato"/>
            </a:endParaRPr>
          </a:p>
          <a:p>
            <a:pPr indent="-317500" lvl="2" marL="13716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Vectorize</a:t>
            </a:r>
            <a:endParaRPr>
              <a:solidFill>
                <a:srgbClr val="FFFFFF"/>
              </a:solidFill>
              <a:latin typeface="Lato"/>
              <a:ea typeface="Lato"/>
              <a:cs typeface="Lato"/>
              <a:sym typeface="Lato"/>
            </a:endParaRPr>
          </a:p>
          <a:p>
            <a:pPr indent="-342900" lvl="1" marL="914400" marR="0" rtl="0" algn="l">
              <a:lnSpc>
                <a:spcPct val="100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Estimator</a:t>
            </a:r>
            <a:endParaRPr b="1" sz="1800">
              <a:solidFill>
                <a:srgbClr val="FFFFFF"/>
              </a:solidFill>
              <a:latin typeface="Lato"/>
              <a:ea typeface="Lato"/>
              <a:cs typeface="Lato"/>
              <a:sym typeface="Lato"/>
            </a:endParaRPr>
          </a:p>
          <a:p>
            <a:pPr indent="-317500" lvl="2" marL="13716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LDA Estimator</a:t>
            </a:r>
            <a:endParaRPr>
              <a:solidFill>
                <a:srgbClr val="FFFFFF"/>
              </a:solidFill>
              <a:latin typeface="Lato"/>
              <a:ea typeface="Lato"/>
              <a:cs typeface="Lato"/>
              <a:sym typeface="Lato"/>
            </a:endParaRPr>
          </a:p>
          <a:p>
            <a:pPr indent="-381000" lvl="0" marL="457200" rtl="0" algn="l">
              <a:spcBef>
                <a:spcPts val="0"/>
              </a:spcBef>
              <a:spcAft>
                <a:spcPts val="0"/>
              </a:spcAft>
              <a:buClr>
                <a:srgbClr val="FFFFFF"/>
              </a:buClr>
              <a:buSzPts val="2400"/>
              <a:buFont typeface="Lato"/>
              <a:buChar char="●"/>
            </a:pPr>
            <a:r>
              <a:rPr b="1" lang="en" sz="2400">
                <a:solidFill>
                  <a:srgbClr val="FFFFFF"/>
                </a:solidFill>
                <a:latin typeface="Lato"/>
                <a:ea typeface="Lato"/>
                <a:cs typeface="Lato"/>
                <a:sym typeface="Lato"/>
              </a:rPr>
              <a:t>Implementation</a:t>
            </a:r>
            <a:endParaRPr b="1" sz="2400">
              <a:solidFill>
                <a:srgbClr val="FFFFFF"/>
              </a:solidFill>
              <a:latin typeface="Lato"/>
              <a:ea typeface="Lato"/>
              <a:cs typeface="Lato"/>
              <a:sym typeface="Lato"/>
            </a:endParaRPr>
          </a:p>
          <a:p>
            <a:pPr indent="-342900" lvl="1" marL="914400" marR="0" rtl="0" algn="l">
              <a:lnSpc>
                <a:spcPct val="100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LDA Metrics</a:t>
            </a:r>
            <a:endParaRPr b="1" sz="1800">
              <a:solidFill>
                <a:srgbClr val="FFFFFF"/>
              </a:solidFill>
              <a:latin typeface="Lato"/>
              <a:ea typeface="Lato"/>
              <a:cs typeface="Lato"/>
              <a:sym typeface="Lato"/>
            </a:endParaRPr>
          </a:p>
          <a:p>
            <a:pPr indent="-317500" lvl="2" marL="1371600" marR="0" rtl="0" algn="l">
              <a:lnSpc>
                <a:spcPct val="100000"/>
              </a:lnSpc>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Combination of graphical and statistical evaluations</a:t>
            </a:r>
            <a:endParaRPr>
              <a:solidFill>
                <a:srgbClr val="FFFFFF"/>
              </a:solidFill>
              <a:latin typeface="Lato"/>
              <a:ea typeface="Lato"/>
              <a:cs typeface="Lato"/>
              <a:sym typeface="Lato"/>
            </a:endParaRPr>
          </a:p>
          <a:p>
            <a:pPr indent="-342900" lvl="1" marL="914400" marR="0" rtl="0" algn="l">
              <a:lnSpc>
                <a:spcPct val="100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Individual Business Example</a:t>
            </a:r>
            <a:endParaRPr sz="1800">
              <a:solidFill>
                <a:srgbClr val="FFFFFF"/>
              </a:solidFill>
              <a:latin typeface="Lato"/>
              <a:ea typeface="Lato"/>
              <a:cs typeface="Lato"/>
              <a:sym typeface="Lato"/>
            </a:endParaRPr>
          </a:p>
          <a:p>
            <a:pPr indent="-342900" lvl="1" marL="914400" marR="0" rtl="0" algn="l">
              <a:lnSpc>
                <a:spcPct val="100000"/>
              </a:lnSpc>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Food Industry Example</a:t>
            </a:r>
            <a:endParaRPr sz="1800">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1"/>
          <p:cNvSpPr txBox="1"/>
          <p:nvPr>
            <p:ph type="title"/>
          </p:nvPr>
        </p:nvSpPr>
        <p:spPr>
          <a:xfrm>
            <a:off x="2421375" y="470375"/>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Pipeline Components</a:t>
            </a:r>
            <a:endParaRPr/>
          </a:p>
        </p:txBody>
      </p:sp>
      <p:grpSp>
        <p:nvGrpSpPr>
          <p:cNvPr id="359" name="Google Shape;359;p41"/>
          <p:cNvGrpSpPr/>
          <p:nvPr/>
        </p:nvGrpSpPr>
        <p:grpSpPr>
          <a:xfrm flipH="1">
            <a:off x="5626075" y="2811189"/>
            <a:ext cx="2941829" cy="1047316"/>
            <a:chOff x="857520" y="2051434"/>
            <a:chExt cx="2941829" cy="1047316"/>
          </a:xfrm>
        </p:grpSpPr>
        <p:sp>
          <p:nvSpPr>
            <p:cNvPr id="360" name="Google Shape;360;p41"/>
            <p:cNvSpPr txBox="1"/>
            <p:nvPr/>
          </p:nvSpPr>
          <p:spPr>
            <a:xfrm>
              <a:off x="857520" y="2051450"/>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Preprocess</a:t>
              </a:r>
              <a:endParaRPr b="1">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sz="1000">
                  <a:solidFill>
                    <a:schemeClr val="dk2"/>
                  </a:solidFill>
                  <a:latin typeface="Roboto"/>
                  <a:ea typeface="Roboto"/>
                  <a:cs typeface="Roboto"/>
                  <a:sym typeface="Roboto"/>
                </a:rPr>
                <a:t>Preprocess text data, in this case the Yelp reviews themselves, per specifications; with the option to expand final vector space with n-grams.</a:t>
              </a:r>
              <a:r>
                <a:rPr lang="en" sz="800">
                  <a:latin typeface="Roboto"/>
                  <a:ea typeface="Roboto"/>
                  <a:cs typeface="Roboto"/>
                  <a:sym typeface="Roboto"/>
                </a:rPr>
                <a:t>.</a:t>
              </a:r>
              <a:endParaRPr b="1" sz="800">
                <a:latin typeface="Roboto"/>
                <a:ea typeface="Roboto"/>
                <a:cs typeface="Roboto"/>
                <a:sym typeface="Roboto"/>
              </a:endParaRPr>
            </a:p>
          </p:txBody>
        </p:sp>
        <p:cxnSp>
          <p:nvCxnSpPr>
            <p:cNvPr id="361" name="Google Shape;361;p41"/>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362" name="Google Shape;362;p41"/>
            <p:cNvSpPr/>
            <p:nvPr/>
          </p:nvSpPr>
          <p:spPr>
            <a:xfrm>
              <a:off x="3020371" y="2111851"/>
              <a:ext cx="198600" cy="198300"/>
            </a:xfrm>
            <a:prstGeom prst="ellipse">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grpSp>
        <p:nvGrpSpPr>
          <p:cNvPr id="364" name="Google Shape;364;p41"/>
          <p:cNvGrpSpPr/>
          <p:nvPr/>
        </p:nvGrpSpPr>
        <p:grpSpPr>
          <a:xfrm>
            <a:off x="552900" y="3337925"/>
            <a:ext cx="3302354" cy="1047300"/>
            <a:chOff x="874880" y="1884845"/>
            <a:chExt cx="3302354" cy="1047300"/>
          </a:xfrm>
        </p:grpSpPr>
        <p:sp>
          <p:nvSpPr>
            <p:cNvPr id="365" name="Google Shape;365;p41"/>
            <p:cNvSpPr txBox="1"/>
            <p:nvPr/>
          </p:nvSpPr>
          <p:spPr>
            <a:xfrm>
              <a:off x="874880" y="1884845"/>
              <a:ext cx="20598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Yelp Review Selector</a:t>
              </a:r>
              <a:endParaRPr b="1">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Selects Yelp reviews based on specified criteria, with the option of returning all review data in a pandas DataFrame, or simply the review text filtered by sentiment as a pandas Series</a:t>
              </a:r>
              <a:r>
                <a:rPr lang="en" sz="1000">
                  <a:latin typeface="Roboto"/>
                  <a:ea typeface="Roboto"/>
                  <a:cs typeface="Roboto"/>
                  <a:sym typeface="Roboto"/>
                </a:rPr>
                <a:t>.</a:t>
              </a:r>
              <a:endParaRPr b="1" sz="1000">
                <a:latin typeface="Roboto"/>
                <a:ea typeface="Roboto"/>
                <a:cs typeface="Roboto"/>
                <a:sym typeface="Roboto"/>
              </a:endParaRPr>
            </a:p>
          </p:txBody>
        </p:sp>
        <p:cxnSp>
          <p:nvCxnSpPr>
            <p:cNvPr id="366" name="Google Shape;366;p41"/>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367" name="Google Shape;367;p41"/>
            <p:cNvSpPr/>
            <p:nvPr/>
          </p:nvSpPr>
          <p:spPr>
            <a:xfrm>
              <a:off x="3020371" y="2111851"/>
              <a:ext cx="198600" cy="198300"/>
            </a:xfrm>
            <a:prstGeom prst="ellipse">
              <a:avLst/>
            </a:prstGeom>
            <a:solidFill>
              <a:srgbClr val="D838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369" name="Google Shape;369;p41"/>
          <p:cNvGrpSpPr/>
          <p:nvPr/>
        </p:nvGrpSpPr>
        <p:grpSpPr>
          <a:xfrm flipH="1">
            <a:off x="4837475" y="1402955"/>
            <a:ext cx="3669229" cy="1047300"/>
            <a:chOff x="918720" y="1837250"/>
            <a:chExt cx="3669229" cy="1047300"/>
          </a:xfrm>
        </p:grpSpPr>
        <p:sp>
          <p:nvSpPr>
            <p:cNvPr id="370" name="Google Shape;370;p41"/>
            <p:cNvSpPr txBox="1"/>
            <p:nvPr/>
          </p:nvSpPr>
          <p:spPr>
            <a:xfrm>
              <a:off x="918720" y="1837250"/>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LDA Estimator</a:t>
              </a:r>
              <a:endParaRPr b="1">
                <a:latin typeface="Roboto"/>
                <a:ea typeface="Roboto"/>
                <a:cs typeface="Roboto"/>
                <a:sym typeface="Roboto"/>
              </a:endParaRPr>
            </a:p>
            <a:p>
              <a:pPr indent="0" lvl="0" marL="0" rtl="0" algn="l">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1600"/>
                </a:spcAft>
                <a:buNone/>
              </a:pPr>
              <a:r>
                <a:rPr lang="en" sz="1000">
                  <a:solidFill>
                    <a:schemeClr val="dk2"/>
                  </a:solidFill>
                  <a:latin typeface="Roboto"/>
                  <a:ea typeface="Roboto"/>
                  <a:cs typeface="Roboto"/>
                  <a:sym typeface="Roboto"/>
                </a:rPr>
                <a:t>Trains an instance of Gensim’s Latent Dirichlet Allocation Model, with the option to create a pyLDAvis figure from the result</a:t>
              </a:r>
              <a:endParaRPr sz="1000">
                <a:latin typeface="Roboto"/>
                <a:ea typeface="Roboto"/>
                <a:cs typeface="Roboto"/>
                <a:sym typeface="Roboto"/>
              </a:endParaRPr>
            </a:p>
          </p:txBody>
        </p:sp>
        <p:cxnSp>
          <p:nvCxnSpPr>
            <p:cNvPr id="371" name="Google Shape;371;p41"/>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372" name="Google Shape;372;p41"/>
            <p:cNvSpPr/>
            <p:nvPr/>
          </p:nvSpPr>
          <p:spPr>
            <a:xfrm>
              <a:off x="3020371" y="2111851"/>
              <a:ext cx="198600" cy="198300"/>
            </a:xfrm>
            <a:prstGeom prst="ellipse">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txBox="1"/>
            <p:nvPr/>
          </p:nvSpPr>
          <p:spPr>
            <a:xfrm>
              <a:off x="2995927" y="20545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374" name="Google Shape;374;p41"/>
          <p:cNvGrpSpPr/>
          <p:nvPr/>
        </p:nvGrpSpPr>
        <p:grpSpPr>
          <a:xfrm>
            <a:off x="2817423" y="1402950"/>
            <a:ext cx="3509166" cy="3251991"/>
            <a:chOff x="3217473" y="1225350"/>
            <a:chExt cx="3118150" cy="3159727"/>
          </a:xfrm>
        </p:grpSpPr>
        <p:sp>
          <p:nvSpPr>
            <p:cNvPr id="375" name="Google Shape;375;p41"/>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76" name="Google Shape;376;p41"/>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377" name="Google Shape;377;p41"/>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378" name="Google Shape;378;p41"/>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379" name="Google Shape;379;p41"/>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802017"/>
            </a:solidFill>
            <a:ln>
              <a:noFill/>
            </a:ln>
          </p:spPr>
        </p:sp>
        <p:sp>
          <p:nvSpPr>
            <p:cNvPr id="380" name="Google Shape;380;p41"/>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381" name="Google Shape;381;p41"/>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382" name="Google Shape;382;p41"/>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802017"/>
            </a:solidFill>
            <a:ln>
              <a:noFill/>
            </a:ln>
          </p:spPr>
        </p:sp>
        <p:sp>
          <p:nvSpPr>
            <p:cNvPr id="383" name="Google Shape;383;p41"/>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B02C20"/>
            </a:solidFill>
            <a:ln>
              <a:noFill/>
            </a:ln>
          </p:spPr>
        </p:sp>
        <p:sp>
          <p:nvSpPr>
            <p:cNvPr id="384" name="Google Shape;384;p41"/>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802017"/>
            </a:solidFill>
            <a:ln>
              <a:noFill/>
            </a:ln>
          </p:spPr>
        </p:sp>
        <p:sp>
          <p:nvSpPr>
            <p:cNvPr id="385" name="Google Shape;385;p41"/>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A72A1E"/>
            </a:solidFill>
            <a:ln>
              <a:noFill/>
            </a:ln>
          </p:spPr>
        </p:sp>
        <p:sp>
          <p:nvSpPr>
            <p:cNvPr id="386" name="Google Shape;386;p41"/>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802017"/>
            </a:solidFill>
            <a:ln>
              <a:noFill/>
            </a:ln>
          </p:spPr>
        </p:sp>
        <p:sp>
          <p:nvSpPr>
            <p:cNvPr id="387" name="Google Shape;387;p41"/>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BE2F22"/>
            </a:solidFill>
            <a:ln>
              <a:noFill/>
            </a:ln>
          </p:spPr>
        </p:sp>
        <p:sp>
          <p:nvSpPr>
            <p:cNvPr id="388" name="Google Shape;388;p41"/>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D83829"/>
            </a:solidFill>
            <a:ln>
              <a:noFill/>
            </a:ln>
          </p:spPr>
        </p:sp>
      </p:grpSp>
      <p:grpSp>
        <p:nvGrpSpPr>
          <p:cNvPr id="389" name="Google Shape;389;p41"/>
          <p:cNvGrpSpPr/>
          <p:nvPr/>
        </p:nvGrpSpPr>
        <p:grpSpPr>
          <a:xfrm>
            <a:off x="960312" y="1527382"/>
            <a:ext cx="2894893" cy="1156638"/>
            <a:chOff x="1369112" y="1460959"/>
            <a:chExt cx="2808122" cy="1047300"/>
          </a:xfrm>
        </p:grpSpPr>
        <p:sp>
          <p:nvSpPr>
            <p:cNvPr id="390" name="Google Shape;390;p41"/>
            <p:cNvSpPr txBox="1"/>
            <p:nvPr/>
          </p:nvSpPr>
          <p:spPr>
            <a:xfrm>
              <a:off x="1369112" y="1460959"/>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Vectorize</a:t>
              </a:r>
              <a:endParaRPr b="1">
                <a:latin typeface="Roboto"/>
                <a:ea typeface="Roboto"/>
                <a:cs typeface="Roboto"/>
                <a:sym typeface="Roboto"/>
              </a:endParaRPr>
            </a:p>
            <a:p>
              <a:pPr indent="0" lvl="0" marL="0" rtl="0" algn="r">
                <a:spcBef>
                  <a:spcPts val="0"/>
                </a:spcBef>
                <a:spcAft>
                  <a:spcPts val="0"/>
                </a:spcAft>
                <a:buNone/>
              </a:pPr>
              <a:r>
                <a:t/>
              </a:r>
              <a:endParaRPr b="1" sz="1200">
                <a:latin typeface="Roboto"/>
                <a:ea typeface="Roboto"/>
                <a:cs typeface="Roboto"/>
                <a:sym typeface="Roboto"/>
              </a:endParaRPr>
            </a:p>
            <a:p>
              <a:pPr indent="0" lvl="0" marL="0" rtl="0" algn="l">
                <a:spcBef>
                  <a:spcPts val="0"/>
                </a:spcBef>
                <a:spcAft>
                  <a:spcPts val="0"/>
                </a:spcAft>
                <a:buNone/>
              </a:pPr>
              <a:r>
                <a:rPr lang="en" sz="1000">
                  <a:solidFill>
                    <a:schemeClr val="dk2"/>
                  </a:solidFill>
                  <a:latin typeface="Roboto"/>
                  <a:ea typeface="Roboto"/>
                  <a:cs typeface="Roboto"/>
                  <a:sym typeface="Roboto"/>
                </a:rPr>
                <a:t>Create a vector space of features, where each feature is a sparse vector extracted from each document, in this case preprocessed Yelp reviews, consisting of terms and term weights</a:t>
              </a:r>
              <a:r>
                <a:rPr lang="en" sz="1000">
                  <a:latin typeface="Roboto"/>
                  <a:ea typeface="Roboto"/>
                  <a:cs typeface="Roboto"/>
                  <a:sym typeface="Roboto"/>
                </a:rPr>
                <a:t>.</a:t>
              </a:r>
              <a:endParaRPr b="1" sz="1000">
                <a:latin typeface="Roboto"/>
                <a:ea typeface="Roboto"/>
                <a:cs typeface="Roboto"/>
                <a:sym typeface="Roboto"/>
              </a:endParaRPr>
            </a:p>
          </p:txBody>
        </p:sp>
        <p:cxnSp>
          <p:nvCxnSpPr>
            <p:cNvPr id="391" name="Google Shape;391;p41"/>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392" name="Google Shape;392;p41"/>
            <p:cNvSpPr/>
            <p:nvPr/>
          </p:nvSpPr>
          <p:spPr>
            <a:xfrm>
              <a:off x="3020371" y="2111851"/>
              <a:ext cx="198600" cy="198300"/>
            </a:xfrm>
            <a:prstGeom prst="ellipse">
              <a:avLst/>
            </a:prstGeom>
            <a:solidFill>
              <a:srgbClr val="B02C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Background - Latent Dirichlet Allocation (LDA)</a:t>
            </a:r>
            <a:endParaRPr sz="2100"/>
          </a:p>
        </p:txBody>
      </p:sp>
      <p:sp>
        <p:nvSpPr>
          <p:cNvPr id="114" name="Google Shape;114;p15"/>
          <p:cNvSpPr txBox="1"/>
          <p:nvPr>
            <p:ph idx="2" type="body"/>
          </p:nvPr>
        </p:nvSpPr>
        <p:spPr>
          <a:xfrm>
            <a:off x="5650572" y="1386175"/>
            <a:ext cx="3071400" cy="3002400"/>
          </a:xfrm>
          <a:prstGeom prst="rect">
            <a:avLst/>
          </a:prstGeom>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Char char="●"/>
            </a:pPr>
            <a:r>
              <a:rPr lang="en" sz="1200"/>
              <a:t>‘generative  probabilistic model’</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sz="1200"/>
              <a:t>Sets of observations can be described by unobserved groups, ‘Topics’, that explain similarities between parts of the data</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sz="1200"/>
              <a:t>If observations are words collected into documents, each document is a mix of some topics and each word’s presence is attributable to a topic</a:t>
            </a:r>
            <a:endParaRPr sz="1200"/>
          </a:p>
          <a:p>
            <a:pPr indent="0" lvl="0" marL="0" rtl="0" algn="l">
              <a:lnSpc>
                <a:spcPct val="100000"/>
              </a:lnSpc>
              <a:spcBef>
                <a:spcPts val="0"/>
              </a:spcBef>
              <a:spcAft>
                <a:spcPts val="0"/>
              </a:spcAft>
              <a:buNone/>
            </a:pPr>
            <a:r>
              <a:t/>
            </a:r>
            <a:endParaRPr sz="1200"/>
          </a:p>
          <a:p>
            <a:pPr indent="-304800" lvl="0" marL="457200" rtl="0" algn="l">
              <a:lnSpc>
                <a:spcPct val="100000"/>
              </a:lnSpc>
              <a:spcBef>
                <a:spcPts val="0"/>
              </a:spcBef>
              <a:spcAft>
                <a:spcPts val="0"/>
              </a:spcAft>
              <a:buSzPts val="1200"/>
              <a:buChar char="●"/>
            </a:pPr>
            <a:r>
              <a:rPr lang="en" sz="1200"/>
              <a:t>Works as a way of ‘soft clustering’ the documents,  as each can belong to a combination of topics, which is key in this case as reviewers may write about more than one subject</a:t>
            </a:r>
            <a:endParaRPr sz="1200"/>
          </a:p>
        </p:txBody>
      </p:sp>
      <p:pic>
        <p:nvPicPr>
          <p:cNvPr id="115" name="Google Shape;115;p15"/>
          <p:cNvPicPr preferRelativeResize="0"/>
          <p:nvPr/>
        </p:nvPicPr>
        <p:blipFill>
          <a:blip r:embed="rId3">
            <a:alphaModFix/>
          </a:blip>
          <a:stretch>
            <a:fillRect/>
          </a:stretch>
        </p:blipFill>
        <p:spPr>
          <a:xfrm>
            <a:off x="304800" y="1386175"/>
            <a:ext cx="5345775" cy="275029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Metrics</a:t>
            </a:r>
            <a:endParaRPr/>
          </a:p>
          <a:p>
            <a:pPr indent="0" lvl="0" marL="0" rtl="0" algn="l">
              <a:spcBef>
                <a:spcPts val="0"/>
              </a:spcBef>
              <a:spcAft>
                <a:spcPts val="0"/>
              </a:spcAft>
              <a:buNone/>
            </a:pPr>
            <a:r>
              <a:t/>
            </a:r>
            <a:endParaRPr/>
          </a:p>
        </p:txBody>
      </p:sp>
      <p:sp>
        <p:nvSpPr>
          <p:cNvPr id="399" name="Google Shape;399;p42"/>
          <p:cNvSpPr txBox="1"/>
          <p:nvPr>
            <p:ph idx="1" type="body"/>
          </p:nvPr>
        </p:nvSpPr>
        <p:spPr>
          <a:xfrm>
            <a:off x="1186282" y="1137425"/>
            <a:ext cx="3272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Statistical Measures</a:t>
            </a:r>
            <a:endParaRPr b="1" sz="2100">
              <a:solidFill>
                <a:schemeClr val="dk1"/>
              </a:solidFill>
            </a:endParaRPr>
          </a:p>
          <a:p>
            <a:pPr indent="0" lvl="0" marL="457200" rtl="0" algn="l">
              <a:spcBef>
                <a:spcPts val="1600"/>
              </a:spcBef>
              <a:spcAft>
                <a:spcPts val="1200"/>
              </a:spcAft>
              <a:buNone/>
            </a:pPr>
            <a:r>
              <a:t/>
            </a:r>
            <a:endParaRPr sz="1600"/>
          </a:p>
        </p:txBody>
      </p:sp>
      <p:sp>
        <p:nvSpPr>
          <p:cNvPr id="400" name="Google Shape;400;p42"/>
          <p:cNvSpPr txBox="1"/>
          <p:nvPr>
            <p:ph idx="2" type="body"/>
          </p:nvPr>
        </p:nvSpPr>
        <p:spPr>
          <a:xfrm>
            <a:off x="4648949" y="1137425"/>
            <a:ext cx="35130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Graphical Representations</a:t>
            </a:r>
            <a:endParaRPr b="1" sz="2100">
              <a:solidFill>
                <a:schemeClr val="dk1"/>
              </a:solidFill>
            </a:endParaRPr>
          </a:p>
          <a:p>
            <a:pPr indent="0" lvl="0" marL="457200" rtl="0" algn="l">
              <a:spcBef>
                <a:spcPts val="1600"/>
              </a:spcBef>
              <a:spcAft>
                <a:spcPts val="1200"/>
              </a:spcAft>
              <a:buNone/>
            </a:pPr>
            <a:r>
              <a:t/>
            </a:r>
            <a:endParaRPr sz="1800"/>
          </a:p>
        </p:txBody>
      </p:sp>
      <p:sp>
        <p:nvSpPr>
          <p:cNvPr id="401" name="Google Shape;401;p42"/>
          <p:cNvSpPr txBox="1"/>
          <p:nvPr/>
        </p:nvSpPr>
        <p:spPr>
          <a:xfrm>
            <a:off x="1103175" y="1647175"/>
            <a:ext cx="3438300" cy="3157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Approximate how well the probability model predicts topic based on given samples: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Variational Bound</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Log Perplexity</a:t>
            </a:r>
            <a:endParaRPr>
              <a:latin typeface="Lato"/>
              <a:ea typeface="Lato"/>
              <a:cs typeface="Lato"/>
              <a:sym typeface="Lato"/>
            </a:endParaRPr>
          </a:p>
          <a:p>
            <a:pPr indent="0" lvl="0" marL="0" rtl="0" algn="l">
              <a:lnSpc>
                <a:spcPct val="115000"/>
              </a:lnSpc>
              <a:spcBef>
                <a:spcPts val="0"/>
              </a:spcBef>
              <a:spcAft>
                <a:spcPts val="0"/>
              </a:spcAft>
              <a:buNone/>
            </a:pPr>
            <a:r>
              <a:t/>
            </a:r>
            <a:endParaRPr>
              <a:latin typeface="Lato"/>
              <a:ea typeface="Lato"/>
              <a:cs typeface="Lato"/>
              <a:sym typeface="Lato"/>
            </a:endParaRPr>
          </a:p>
          <a:p>
            <a:pPr indent="-317500" lvl="0" marL="457200" rtl="0" algn="l">
              <a:lnSpc>
                <a:spcPct val="115000"/>
              </a:lnSpc>
              <a:spcBef>
                <a:spcPts val="0"/>
              </a:spcBef>
              <a:spcAft>
                <a:spcPts val="0"/>
              </a:spcAft>
              <a:buSzPts val="1400"/>
              <a:buFont typeface="Lato"/>
              <a:buChar char="●"/>
            </a:pPr>
            <a:r>
              <a:rPr lang="en">
                <a:latin typeface="Lato"/>
                <a:ea typeface="Lato"/>
                <a:cs typeface="Lato"/>
                <a:sym typeface="Lato"/>
              </a:rPr>
              <a:t>Attempts to represent numerically how interpretable topics are to humans:</a:t>
            </a:r>
            <a:endParaRPr>
              <a:latin typeface="Lato"/>
              <a:ea typeface="Lato"/>
              <a:cs typeface="Lato"/>
              <a:sym typeface="Lato"/>
            </a:endParaRPr>
          </a:p>
          <a:p>
            <a:pPr indent="-317500" lvl="1" marL="914400" rtl="0" algn="l">
              <a:lnSpc>
                <a:spcPct val="115000"/>
              </a:lnSpc>
              <a:spcBef>
                <a:spcPts val="0"/>
              </a:spcBef>
              <a:spcAft>
                <a:spcPts val="0"/>
              </a:spcAft>
              <a:buSzPts val="1400"/>
              <a:buFont typeface="Lato"/>
              <a:buChar char="○"/>
            </a:pPr>
            <a:r>
              <a:rPr lang="en">
                <a:latin typeface="Lato"/>
                <a:ea typeface="Lato"/>
                <a:cs typeface="Lato"/>
                <a:sym typeface="Lato"/>
              </a:rPr>
              <a:t>Coherence Model</a:t>
            </a:r>
            <a:endParaRPr>
              <a:latin typeface="Lato"/>
              <a:ea typeface="Lato"/>
              <a:cs typeface="Lato"/>
              <a:sym typeface="Lato"/>
            </a:endParaRPr>
          </a:p>
        </p:txBody>
      </p:sp>
      <p:sp>
        <p:nvSpPr>
          <p:cNvPr id="402" name="Google Shape;402;p42"/>
          <p:cNvSpPr txBox="1"/>
          <p:nvPr/>
        </p:nvSpPr>
        <p:spPr>
          <a:xfrm>
            <a:off x="4719925" y="1647175"/>
            <a:ext cx="3368100" cy="29460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Lato"/>
              <a:buChar char="●"/>
            </a:pPr>
            <a:r>
              <a:rPr lang="en">
                <a:latin typeface="Lato"/>
                <a:ea typeface="Lato"/>
                <a:cs typeface="Lato"/>
                <a:sym typeface="Lato"/>
              </a:rPr>
              <a:t>Topic Terms and Weights</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solidFill>
                  <a:schemeClr val="dk2"/>
                </a:solidFill>
                <a:latin typeface="Lato"/>
                <a:ea typeface="Lato"/>
                <a:cs typeface="Lato"/>
                <a:sym typeface="Lato"/>
              </a:rPr>
              <a:t>Most Representative Review Per Dominant Topic</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317500" lvl="0" marL="457200" rtl="0" algn="l">
              <a:lnSpc>
                <a:spcPct val="100000"/>
              </a:lnSpc>
              <a:spcBef>
                <a:spcPts val="0"/>
              </a:spcBef>
              <a:spcAft>
                <a:spcPts val="0"/>
              </a:spcAft>
              <a:buSzPts val="1400"/>
              <a:buFont typeface="Lato"/>
              <a:buChar char="●"/>
            </a:pPr>
            <a:r>
              <a:rPr lang="en">
                <a:latin typeface="Lato"/>
                <a:ea typeface="Lato"/>
                <a:cs typeface="Lato"/>
                <a:sym typeface="Lato"/>
              </a:rPr>
              <a:t>Distribution of Topic Contributions</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317500" lvl="0" marL="457200" rtl="0" algn="l">
              <a:lnSpc>
                <a:spcPct val="100000"/>
              </a:lnSpc>
              <a:spcBef>
                <a:spcPts val="0"/>
              </a:spcBef>
              <a:spcAft>
                <a:spcPts val="0"/>
              </a:spcAft>
              <a:buSzPts val="1400"/>
              <a:buFont typeface="Lato"/>
              <a:buChar char="●"/>
            </a:pPr>
            <a:r>
              <a:rPr lang="en">
                <a:latin typeface="Lato"/>
                <a:ea typeface="Lato"/>
                <a:cs typeface="Lato"/>
                <a:sym typeface="Lato"/>
              </a:rPr>
              <a:t>Dominant Topic Frequency</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317500" lvl="0" marL="457200" rtl="0" algn="l">
              <a:lnSpc>
                <a:spcPct val="100000"/>
              </a:lnSpc>
              <a:spcBef>
                <a:spcPts val="0"/>
              </a:spcBef>
              <a:spcAft>
                <a:spcPts val="0"/>
              </a:spcAft>
              <a:buSzPts val="1400"/>
              <a:buFont typeface="Lato"/>
              <a:buChar char="●"/>
            </a:pPr>
            <a:r>
              <a:rPr lang="en">
                <a:latin typeface="Lato"/>
                <a:ea typeface="Lato"/>
                <a:cs typeface="Lato"/>
                <a:sym typeface="Lato"/>
              </a:rPr>
              <a:t>Dominant Topic Distribution Among Documents</a:t>
            </a:r>
            <a:endParaRPr>
              <a:latin typeface="Lato"/>
              <a:ea typeface="Lato"/>
              <a:cs typeface="Lato"/>
              <a:sym typeface="Lato"/>
            </a:endParaRPr>
          </a:p>
          <a:p>
            <a:pPr indent="0" lvl="0" marL="0" rtl="0" algn="l">
              <a:lnSpc>
                <a:spcPct val="100000"/>
              </a:lnSpc>
              <a:spcBef>
                <a:spcPts val="0"/>
              </a:spcBef>
              <a:spcAft>
                <a:spcPts val="0"/>
              </a:spcAft>
              <a:buNone/>
            </a:pPr>
            <a:r>
              <a:t/>
            </a:r>
            <a:endParaRPr>
              <a:latin typeface="Lato"/>
              <a:ea typeface="Lato"/>
              <a:cs typeface="Lato"/>
              <a:sym typeface="Lato"/>
            </a:endParaRPr>
          </a:p>
          <a:p>
            <a:pPr indent="-317500" lvl="0" marL="457200" rtl="0" algn="l">
              <a:lnSpc>
                <a:spcPct val="100000"/>
              </a:lnSpc>
              <a:spcBef>
                <a:spcPts val="0"/>
              </a:spcBef>
              <a:spcAft>
                <a:spcPts val="0"/>
              </a:spcAft>
              <a:buSzPts val="1400"/>
              <a:buFont typeface="Lato"/>
              <a:buChar char="●"/>
            </a:pPr>
            <a:r>
              <a:rPr lang="en">
                <a:latin typeface="Lato"/>
                <a:ea typeface="Lato"/>
                <a:cs typeface="Lato"/>
                <a:sym typeface="Lato"/>
              </a:rPr>
              <a:t>pyLDAvis Visualization</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Pipeline - </a:t>
            </a:r>
            <a:r>
              <a:rPr lang="en">
                <a:solidFill>
                  <a:schemeClr val="dk1"/>
                </a:solidFill>
              </a:rPr>
              <a:t>Individual Business Example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08" name="Google Shape;408;p43"/>
          <p:cNvSpPr txBox="1"/>
          <p:nvPr>
            <p:ph idx="1" type="body"/>
          </p:nvPr>
        </p:nvSpPr>
        <p:spPr>
          <a:xfrm>
            <a:off x="1186282" y="1137425"/>
            <a:ext cx="3272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Construction</a:t>
            </a:r>
            <a:endParaRPr b="1" sz="2100">
              <a:solidFill>
                <a:schemeClr val="dk1"/>
              </a:solidFill>
            </a:endParaRPr>
          </a:p>
          <a:p>
            <a:pPr indent="0" lvl="0" marL="457200" rtl="0" algn="l">
              <a:spcBef>
                <a:spcPts val="1600"/>
              </a:spcBef>
              <a:spcAft>
                <a:spcPts val="1200"/>
              </a:spcAft>
              <a:buNone/>
            </a:pPr>
            <a:r>
              <a:t/>
            </a:r>
            <a:endParaRPr sz="1600"/>
          </a:p>
        </p:txBody>
      </p:sp>
      <p:sp>
        <p:nvSpPr>
          <p:cNvPr id="409" name="Google Shape;409;p43"/>
          <p:cNvSpPr txBox="1"/>
          <p:nvPr>
            <p:ph idx="2" type="body"/>
          </p:nvPr>
        </p:nvSpPr>
        <p:spPr>
          <a:xfrm>
            <a:off x="4648949" y="1137425"/>
            <a:ext cx="3513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rPr>
              <a:t>Scores</a:t>
            </a:r>
            <a:endParaRPr b="1" sz="2100">
              <a:solidFill>
                <a:schemeClr val="dk1"/>
              </a:solidFill>
            </a:endParaRPr>
          </a:p>
          <a:p>
            <a:pPr indent="0" lvl="0" marL="457200" rtl="0" algn="l">
              <a:spcBef>
                <a:spcPts val="1600"/>
              </a:spcBef>
              <a:spcAft>
                <a:spcPts val="1200"/>
              </a:spcAft>
              <a:buNone/>
            </a:pPr>
            <a:r>
              <a:t/>
            </a:r>
            <a:endParaRPr sz="1800"/>
          </a:p>
        </p:txBody>
      </p:sp>
      <p:sp>
        <p:nvSpPr>
          <p:cNvPr id="410" name="Google Shape;410;p43"/>
          <p:cNvSpPr txBox="1"/>
          <p:nvPr/>
        </p:nvSpPr>
        <p:spPr>
          <a:xfrm>
            <a:off x="581250" y="1576275"/>
            <a:ext cx="3945900" cy="31572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Lato"/>
              <a:buChar char="●"/>
            </a:pPr>
            <a:r>
              <a:rPr lang="en">
                <a:latin typeface="Lato"/>
                <a:ea typeface="Lato"/>
                <a:cs typeface="Lato"/>
                <a:sym typeface="Lato"/>
              </a:rPr>
              <a:t>A random business with at least 500 reviews was selected, ‘Postino Arcadia’ from Phoenix, Arizona</a:t>
            </a:r>
            <a:endParaRPr>
              <a:latin typeface="Lato"/>
              <a:ea typeface="Lato"/>
              <a:cs typeface="Lato"/>
              <a:sym typeface="Lato"/>
            </a:endParaRPr>
          </a:p>
          <a:p>
            <a:pPr indent="-317500" lvl="0" marL="457200" marR="0" rtl="0" algn="l">
              <a:lnSpc>
                <a:spcPct val="100000"/>
              </a:lnSpc>
              <a:spcBef>
                <a:spcPts val="1000"/>
              </a:spcBef>
              <a:spcAft>
                <a:spcPts val="0"/>
              </a:spcAft>
              <a:buClr>
                <a:srgbClr val="000000"/>
              </a:buClr>
              <a:buSzPts val="1400"/>
              <a:buFont typeface="Lato"/>
              <a:buChar char="●"/>
            </a:pPr>
            <a:r>
              <a:rPr lang="en">
                <a:latin typeface="Lato"/>
                <a:ea typeface="Lato"/>
                <a:cs typeface="Lato"/>
                <a:sym typeface="Lato"/>
              </a:rPr>
              <a:t>Two separate pipelines were constructed, one for negative (3 or less star) reviews, and one for positive (4-5 star) reviews</a:t>
            </a:r>
            <a:endParaRPr>
              <a:latin typeface="Lato"/>
              <a:ea typeface="Lato"/>
              <a:cs typeface="Lato"/>
              <a:sym typeface="Lato"/>
            </a:endParaRPr>
          </a:p>
          <a:p>
            <a:pPr indent="-317500" lvl="0" marL="457200" marR="0" rtl="0" algn="l">
              <a:lnSpc>
                <a:spcPct val="100000"/>
              </a:lnSpc>
              <a:spcBef>
                <a:spcPts val="1000"/>
              </a:spcBef>
              <a:spcAft>
                <a:spcPts val="0"/>
              </a:spcAft>
              <a:buSzPts val="1400"/>
              <a:buFont typeface="Lato"/>
              <a:buChar char="●"/>
            </a:pPr>
            <a:r>
              <a:rPr lang="en">
                <a:latin typeface="Lato"/>
                <a:ea typeface="Lato"/>
                <a:cs typeface="Lato"/>
                <a:sym typeface="Lato"/>
              </a:rPr>
              <a:t>Using term frequency weighting, possessing trigrams, and removing the two most frequent tokens, as well as any tokens occurring in less than two reviews</a:t>
            </a:r>
            <a:endParaRPr>
              <a:latin typeface="Lato"/>
              <a:ea typeface="Lato"/>
              <a:cs typeface="Lato"/>
              <a:sym typeface="Lato"/>
            </a:endParaRPr>
          </a:p>
          <a:p>
            <a:pPr indent="-317500" lvl="0" marL="457200" marR="0" rtl="0" algn="l">
              <a:lnSpc>
                <a:spcPct val="100000"/>
              </a:lnSpc>
              <a:spcBef>
                <a:spcPts val="1000"/>
              </a:spcBef>
              <a:spcAft>
                <a:spcPts val="1000"/>
              </a:spcAft>
              <a:buSzPts val="1400"/>
              <a:buFont typeface="Lato"/>
              <a:buChar char="●"/>
            </a:pPr>
            <a:r>
              <a:rPr lang="en">
                <a:latin typeface="Lato"/>
                <a:ea typeface="Lato"/>
                <a:cs typeface="Lato"/>
                <a:sym typeface="Lato"/>
              </a:rPr>
              <a:t>Ten passes were run over the training corpora, and four topics were drawn</a:t>
            </a:r>
            <a:endParaRPr>
              <a:latin typeface="Lato"/>
              <a:ea typeface="Lato"/>
              <a:cs typeface="Lato"/>
              <a:sym typeface="Lato"/>
            </a:endParaRPr>
          </a:p>
        </p:txBody>
      </p:sp>
      <p:pic>
        <p:nvPicPr>
          <p:cNvPr id="411" name="Google Shape;411;p43"/>
          <p:cNvPicPr preferRelativeResize="0"/>
          <p:nvPr/>
        </p:nvPicPr>
        <p:blipFill>
          <a:blip r:embed="rId3">
            <a:alphaModFix/>
          </a:blip>
          <a:stretch>
            <a:fillRect/>
          </a:stretch>
        </p:blipFill>
        <p:spPr>
          <a:xfrm>
            <a:off x="4679550" y="1576275"/>
            <a:ext cx="3482400" cy="1481146"/>
          </a:xfrm>
          <a:prstGeom prst="rect">
            <a:avLst/>
          </a:prstGeom>
          <a:noFill/>
          <a:ln>
            <a:noFill/>
          </a:ln>
        </p:spPr>
      </p:pic>
      <p:pic>
        <p:nvPicPr>
          <p:cNvPr id="412" name="Google Shape;412;p43"/>
          <p:cNvPicPr preferRelativeResize="0"/>
          <p:nvPr/>
        </p:nvPicPr>
        <p:blipFill>
          <a:blip r:embed="rId4">
            <a:alphaModFix/>
          </a:blip>
          <a:stretch>
            <a:fillRect/>
          </a:stretch>
        </p:blipFill>
        <p:spPr>
          <a:xfrm>
            <a:off x="4679550" y="3129800"/>
            <a:ext cx="3513000" cy="15861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pic>
        <p:nvPicPr>
          <p:cNvPr id="417" name="Google Shape;417;p44"/>
          <p:cNvPicPr preferRelativeResize="0"/>
          <p:nvPr/>
        </p:nvPicPr>
        <p:blipFill>
          <a:blip r:embed="rId3">
            <a:alphaModFix/>
          </a:blip>
          <a:stretch>
            <a:fillRect/>
          </a:stretch>
        </p:blipFill>
        <p:spPr>
          <a:xfrm>
            <a:off x="285700" y="1072725"/>
            <a:ext cx="8572600" cy="2586469"/>
          </a:xfrm>
          <a:prstGeom prst="rect">
            <a:avLst/>
          </a:prstGeom>
          <a:noFill/>
          <a:ln>
            <a:noFill/>
          </a:ln>
        </p:spPr>
      </p:pic>
      <p:sp>
        <p:nvSpPr>
          <p:cNvPr id="418" name="Google Shape;418;p44"/>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a:t>
            </a:r>
            <a:r>
              <a:rPr lang="en" sz="2400"/>
              <a:t>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19" name="Google Shape;419;p44"/>
          <p:cNvPicPr preferRelativeResize="0"/>
          <p:nvPr/>
        </p:nvPicPr>
        <p:blipFill rotWithShape="1">
          <a:blip r:embed="rId4">
            <a:alphaModFix/>
          </a:blip>
          <a:srcRect b="0" l="0" r="0" t="70760"/>
          <a:stretch/>
        </p:blipFill>
        <p:spPr>
          <a:xfrm>
            <a:off x="256088" y="3659200"/>
            <a:ext cx="8631824" cy="114130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5"/>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25" name="Google Shape;425;p45"/>
          <p:cNvPicPr preferRelativeResize="0"/>
          <p:nvPr/>
        </p:nvPicPr>
        <p:blipFill>
          <a:blip r:embed="rId3">
            <a:alphaModFix/>
          </a:blip>
          <a:stretch>
            <a:fillRect/>
          </a:stretch>
        </p:blipFill>
        <p:spPr>
          <a:xfrm>
            <a:off x="76200" y="1344975"/>
            <a:ext cx="8991600" cy="27912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6"/>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31" name="Google Shape;431;p46"/>
          <p:cNvPicPr preferRelativeResize="0"/>
          <p:nvPr/>
        </p:nvPicPr>
        <p:blipFill>
          <a:blip r:embed="rId3">
            <a:alphaModFix/>
          </a:blip>
          <a:stretch>
            <a:fillRect/>
          </a:stretch>
        </p:blipFill>
        <p:spPr>
          <a:xfrm>
            <a:off x="1676863" y="1109300"/>
            <a:ext cx="7048274" cy="4034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7"/>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 - </a:t>
            </a:r>
            <a:r>
              <a:rPr lang="en" sz="2400">
                <a:solidFill>
                  <a:schemeClr val="dk1"/>
                </a:solidFill>
              </a:rPr>
              <a:t>Posi</a:t>
            </a:r>
            <a:r>
              <a:rPr lang="en" sz="2400">
                <a:solidFill>
                  <a:schemeClr val="dk1"/>
                </a:solidFill>
              </a:rPr>
              <a:t>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37" name="Google Shape;437;p47"/>
          <p:cNvPicPr preferRelativeResize="0"/>
          <p:nvPr/>
        </p:nvPicPr>
        <p:blipFill>
          <a:blip r:embed="rId3">
            <a:alphaModFix/>
          </a:blip>
          <a:stretch>
            <a:fillRect/>
          </a:stretch>
        </p:blipFill>
        <p:spPr>
          <a:xfrm>
            <a:off x="321938" y="3563773"/>
            <a:ext cx="8500124" cy="1436952"/>
          </a:xfrm>
          <a:prstGeom prst="rect">
            <a:avLst/>
          </a:prstGeom>
          <a:noFill/>
          <a:ln>
            <a:noFill/>
          </a:ln>
        </p:spPr>
      </p:pic>
      <p:pic>
        <p:nvPicPr>
          <p:cNvPr id="438" name="Google Shape;438;p47"/>
          <p:cNvPicPr preferRelativeResize="0"/>
          <p:nvPr/>
        </p:nvPicPr>
        <p:blipFill>
          <a:blip r:embed="rId4">
            <a:alphaModFix/>
          </a:blip>
          <a:stretch>
            <a:fillRect/>
          </a:stretch>
        </p:blipFill>
        <p:spPr>
          <a:xfrm>
            <a:off x="358175" y="1016400"/>
            <a:ext cx="8427660" cy="2547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48"/>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 - </a:t>
            </a:r>
            <a:r>
              <a:rPr lang="en" sz="2400">
                <a:solidFill>
                  <a:schemeClr val="dk1"/>
                </a:solidFill>
              </a:rPr>
              <a:t>Positive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44" name="Google Shape;444;p48"/>
          <p:cNvPicPr preferRelativeResize="0"/>
          <p:nvPr/>
        </p:nvPicPr>
        <p:blipFill>
          <a:blip r:embed="rId3">
            <a:alphaModFix/>
          </a:blip>
          <a:stretch>
            <a:fillRect/>
          </a:stretch>
        </p:blipFill>
        <p:spPr>
          <a:xfrm>
            <a:off x="76200" y="1382525"/>
            <a:ext cx="8991599" cy="272980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49"/>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Individual Business Example - </a:t>
            </a:r>
            <a:r>
              <a:rPr lang="en" sz="2400">
                <a:solidFill>
                  <a:schemeClr val="dk1"/>
                </a:solidFill>
              </a:rPr>
              <a:t>Positive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50" name="Google Shape;450;p49"/>
          <p:cNvPicPr preferRelativeResize="0"/>
          <p:nvPr/>
        </p:nvPicPr>
        <p:blipFill>
          <a:blip r:embed="rId3">
            <a:alphaModFix/>
          </a:blip>
          <a:stretch>
            <a:fillRect/>
          </a:stretch>
        </p:blipFill>
        <p:spPr>
          <a:xfrm>
            <a:off x="1769375" y="1045350"/>
            <a:ext cx="7148150" cy="4063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0"/>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LDA Pipeline - </a:t>
            </a:r>
            <a:r>
              <a:rPr lang="en">
                <a:solidFill>
                  <a:schemeClr val="dk1"/>
                </a:solidFill>
              </a:rPr>
              <a:t>Food Industry</a:t>
            </a:r>
            <a:r>
              <a:rPr lang="en">
                <a:solidFill>
                  <a:schemeClr val="dk1"/>
                </a:solidFill>
              </a:rPr>
              <a:t> Example</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456" name="Google Shape;456;p50"/>
          <p:cNvSpPr txBox="1"/>
          <p:nvPr>
            <p:ph idx="1" type="body"/>
          </p:nvPr>
        </p:nvSpPr>
        <p:spPr>
          <a:xfrm>
            <a:off x="1205057" y="1062325"/>
            <a:ext cx="3272100" cy="59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rPr>
              <a:t>Construction</a:t>
            </a:r>
            <a:endParaRPr b="1" sz="2100">
              <a:solidFill>
                <a:schemeClr val="dk1"/>
              </a:solidFill>
            </a:endParaRPr>
          </a:p>
          <a:p>
            <a:pPr indent="0" lvl="0" marL="457200" rtl="0" algn="l">
              <a:spcBef>
                <a:spcPts val="1600"/>
              </a:spcBef>
              <a:spcAft>
                <a:spcPts val="1200"/>
              </a:spcAft>
              <a:buNone/>
            </a:pPr>
            <a:r>
              <a:t/>
            </a:r>
            <a:endParaRPr sz="1600"/>
          </a:p>
        </p:txBody>
      </p:sp>
      <p:sp>
        <p:nvSpPr>
          <p:cNvPr id="457" name="Google Shape;457;p50"/>
          <p:cNvSpPr txBox="1"/>
          <p:nvPr>
            <p:ph idx="2" type="body"/>
          </p:nvPr>
        </p:nvSpPr>
        <p:spPr>
          <a:xfrm>
            <a:off x="4664249" y="1062325"/>
            <a:ext cx="3513000" cy="59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1"/>
                </a:solidFill>
              </a:rPr>
              <a:t>Scores</a:t>
            </a:r>
            <a:endParaRPr b="1" sz="2100">
              <a:solidFill>
                <a:schemeClr val="dk1"/>
              </a:solidFill>
            </a:endParaRPr>
          </a:p>
          <a:p>
            <a:pPr indent="0" lvl="0" marL="457200" rtl="0" algn="l">
              <a:spcBef>
                <a:spcPts val="1600"/>
              </a:spcBef>
              <a:spcAft>
                <a:spcPts val="1200"/>
              </a:spcAft>
              <a:buNone/>
            </a:pPr>
            <a:r>
              <a:t/>
            </a:r>
            <a:endParaRPr sz="1800"/>
          </a:p>
        </p:txBody>
      </p:sp>
      <p:sp>
        <p:nvSpPr>
          <p:cNvPr id="458" name="Google Shape;458;p50"/>
          <p:cNvSpPr txBox="1"/>
          <p:nvPr/>
        </p:nvSpPr>
        <p:spPr>
          <a:xfrm>
            <a:off x="269250" y="1576275"/>
            <a:ext cx="4552500" cy="31740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000000"/>
              </a:buClr>
              <a:buSzPts val="1200"/>
              <a:buFont typeface="Lato"/>
              <a:buChar char="●"/>
            </a:pPr>
            <a:r>
              <a:rPr lang="en" sz="1200">
                <a:latin typeface="Lato"/>
                <a:ea typeface="Lato"/>
                <a:cs typeface="Lato"/>
                <a:sym typeface="Lato"/>
              </a:rPr>
              <a:t>For a more global analysis using dataset with a wide variety of constituents, in this case taking another look at the Food Industry reviews used in the baseline model</a:t>
            </a:r>
            <a:endParaRPr sz="1200">
              <a:latin typeface="Lato"/>
              <a:ea typeface="Lato"/>
              <a:cs typeface="Lato"/>
              <a:sym typeface="Lato"/>
            </a:endParaRPr>
          </a:p>
          <a:p>
            <a:pPr indent="-304800" lvl="0" marL="457200" marR="0" rtl="0" algn="l">
              <a:lnSpc>
                <a:spcPct val="100000"/>
              </a:lnSpc>
              <a:spcBef>
                <a:spcPts val="1000"/>
              </a:spcBef>
              <a:spcAft>
                <a:spcPts val="0"/>
              </a:spcAft>
              <a:buClr>
                <a:srgbClr val="000000"/>
              </a:buClr>
              <a:buSzPts val="1200"/>
              <a:buFont typeface="Lato"/>
              <a:buChar char="●"/>
            </a:pPr>
            <a:r>
              <a:rPr lang="en" sz="1200">
                <a:latin typeface="Lato"/>
                <a:ea typeface="Lato"/>
                <a:cs typeface="Lato"/>
                <a:sym typeface="Lato"/>
              </a:rPr>
              <a:t>Two separate pipelines were constructed, one for negative (1-2 star) reviews, and one for positive (4-5 star) reviews</a:t>
            </a:r>
            <a:endParaRPr sz="1200">
              <a:latin typeface="Lato"/>
              <a:ea typeface="Lato"/>
              <a:cs typeface="Lato"/>
              <a:sym typeface="Lato"/>
            </a:endParaRPr>
          </a:p>
          <a:p>
            <a:pPr indent="-304800" lvl="0" marL="457200" marR="0" rtl="0" algn="l">
              <a:lnSpc>
                <a:spcPct val="100000"/>
              </a:lnSpc>
              <a:spcBef>
                <a:spcPts val="1000"/>
              </a:spcBef>
              <a:spcAft>
                <a:spcPts val="0"/>
              </a:spcAft>
              <a:buSzPts val="1200"/>
              <a:buFont typeface="Lato"/>
              <a:buChar char="●"/>
            </a:pPr>
            <a:r>
              <a:rPr lang="en" sz="1200">
                <a:latin typeface="Lato"/>
                <a:ea typeface="Lato"/>
                <a:cs typeface="Lato"/>
                <a:sym typeface="Lato"/>
              </a:rPr>
              <a:t>Using term frequency weighting, possessing trigrams, and removing the three most frequent tokens, as well as any tokens occurring in less than ten reviews</a:t>
            </a:r>
            <a:endParaRPr sz="1200">
              <a:latin typeface="Lato"/>
              <a:ea typeface="Lato"/>
              <a:cs typeface="Lato"/>
              <a:sym typeface="Lato"/>
            </a:endParaRPr>
          </a:p>
          <a:p>
            <a:pPr indent="-304800" lvl="0" marL="457200" marR="0" rtl="0" algn="l">
              <a:lnSpc>
                <a:spcPct val="100000"/>
              </a:lnSpc>
              <a:spcBef>
                <a:spcPts val="1000"/>
              </a:spcBef>
              <a:spcAft>
                <a:spcPts val="1000"/>
              </a:spcAft>
              <a:buSzPts val="1200"/>
              <a:buFont typeface="Lato"/>
              <a:buChar char="●"/>
            </a:pPr>
            <a:r>
              <a:rPr lang="en" sz="1200">
                <a:latin typeface="Lato"/>
                <a:ea typeface="Lato"/>
                <a:cs typeface="Lato"/>
                <a:sym typeface="Lato"/>
              </a:rPr>
              <a:t>Larger sample size allows for splitting into train/test sets, as may be necessary in real-world scenarios, where trained models may need to be tested against new emerging data</a:t>
            </a:r>
            <a:endParaRPr sz="1200">
              <a:latin typeface="Lato"/>
              <a:ea typeface="Lato"/>
              <a:cs typeface="Lato"/>
              <a:sym typeface="Lato"/>
            </a:endParaRPr>
          </a:p>
        </p:txBody>
      </p:sp>
      <p:pic>
        <p:nvPicPr>
          <p:cNvPr id="459" name="Google Shape;459;p50"/>
          <p:cNvPicPr preferRelativeResize="0"/>
          <p:nvPr/>
        </p:nvPicPr>
        <p:blipFill rotWithShape="1">
          <a:blip r:embed="rId3">
            <a:alphaModFix/>
          </a:blip>
          <a:srcRect b="31614" l="0" r="0" t="0"/>
          <a:stretch/>
        </p:blipFill>
        <p:spPr>
          <a:xfrm>
            <a:off x="5115825" y="1692221"/>
            <a:ext cx="2609850" cy="1374375"/>
          </a:xfrm>
          <a:prstGeom prst="rect">
            <a:avLst/>
          </a:prstGeom>
          <a:noFill/>
          <a:ln>
            <a:noFill/>
          </a:ln>
        </p:spPr>
      </p:pic>
      <p:pic>
        <p:nvPicPr>
          <p:cNvPr id="460" name="Google Shape;460;p50"/>
          <p:cNvPicPr preferRelativeResize="0"/>
          <p:nvPr/>
        </p:nvPicPr>
        <p:blipFill rotWithShape="1">
          <a:blip r:embed="rId4">
            <a:alphaModFix/>
          </a:blip>
          <a:srcRect b="31614" l="0" r="0" t="0"/>
          <a:stretch/>
        </p:blipFill>
        <p:spPr>
          <a:xfrm>
            <a:off x="5139650" y="3129350"/>
            <a:ext cx="2562225" cy="1374375"/>
          </a:xfrm>
          <a:prstGeom prst="rect">
            <a:avLst/>
          </a:prstGeom>
          <a:noFill/>
          <a:ln>
            <a:noFill/>
          </a:ln>
        </p:spPr>
      </p:pic>
      <p:pic>
        <p:nvPicPr>
          <p:cNvPr id="461" name="Google Shape;461;p50"/>
          <p:cNvPicPr preferRelativeResize="0"/>
          <p:nvPr/>
        </p:nvPicPr>
        <p:blipFill rotWithShape="1">
          <a:blip r:embed="rId3">
            <a:alphaModFix/>
          </a:blip>
          <a:srcRect b="0" l="0" r="0" t="68384"/>
          <a:stretch/>
        </p:blipFill>
        <p:spPr>
          <a:xfrm>
            <a:off x="6026025" y="2431200"/>
            <a:ext cx="2609850" cy="635400"/>
          </a:xfrm>
          <a:prstGeom prst="rect">
            <a:avLst/>
          </a:prstGeom>
          <a:noFill/>
          <a:ln>
            <a:noFill/>
          </a:ln>
        </p:spPr>
      </p:pic>
      <p:pic>
        <p:nvPicPr>
          <p:cNvPr id="462" name="Google Shape;462;p50"/>
          <p:cNvPicPr preferRelativeResize="0"/>
          <p:nvPr/>
        </p:nvPicPr>
        <p:blipFill rotWithShape="1">
          <a:blip r:embed="rId4">
            <a:alphaModFix/>
          </a:blip>
          <a:srcRect b="0" l="0" r="0" t="68384"/>
          <a:stretch/>
        </p:blipFill>
        <p:spPr>
          <a:xfrm>
            <a:off x="6049838" y="3868325"/>
            <a:ext cx="2562225" cy="635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1"/>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a:t>
            </a:r>
            <a:r>
              <a:rPr lang="en" sz="2400"/>
              <a:t>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68" name="Google Shape;468;p51"/>
          <p:cNvPicPr preferRelativeResize="0"/>
          <p:nvPr/>
        </p:nvPicPr>
        <p:blipFill>
          <a:blip r:embed="rId3">
            <a:alphaModFix/>
          </a:blip>
          <a:stretch>
            <a:fillRect/>
          </a:stretch>
        </p:blipFill>
        <p:spPr>
          <a:xfrm>
            <a:off x="75100" y="1117450"/>
            <a:ext cx="8993801" cy="3244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descr="Background pointer shape in timeline graphic" id="120" name="Google Shape;120;p16"/>
          <p:cNvSpPr/>
          <p:nvPr/>
        </p:nvSpPr>
        <p:spPr>
          <a:xfrm>
            <a:off x="914400" y="2199000"/>
            <a:ext cx="20511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 name="Google Shape;121;p16"/>
          <p:cNvSpPr txBox="1"/>
          <p:nvPr>
            <p:ph idx="4294967295" type="body"/>
          </p:nvPr>
        </p:nvSpPr>
        <p:spPr>
          <a:xfrm>
            <a:off x="1006961"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Exploratory Data Analysis</a:t>
            </a:r>
            <a:endParaRPr b="1" sz="1600">
              <a:solidFill>
                <a:schemeClr val="lt1"/>
              </a:solidFill>
            </a:endParaRPr>
          </a:p>
        </p:txBody>
      </p:sp>
      <p:grpSp>
        <p:nvGrpSpPr>
          <p:cNvPr id="122" name="Google Shape;122;p16"/>
          <p:cNvGrpSpPr/>
          <p:nvPr/>
        </p:nvGrpSpPr>
        <p:grpSpPr>
          <a:xfrm>
            <a:off x="6451770" y="1647740"/>
            <a:ext cx="198900" cy="593656"/>
            <a:chOff x="777447" y="1610215"/>
            <a:chExt cx="198900" cy="593656"/>
          </a:xfrm>
        </p:grpSpPr>
        <p:cxnSp>
          <p:nvCxnSpPr>
            <p:cNvPr id="123" name="Google Shape;123;p16"/>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4" name="Google Shape;124;p16"/>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6"/>
          <p:cNvSpPr txBox="1"/>
          <p:nvPr>
            <p:ph idx="4294967295" type="body"/>
          </p:nvPr>
        </p:nvSpPr>
        <p:spPr>
          <a:xfrm>
            <a:off x="432600" y="1292700"/>
            <a:ext cx="26043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3000"/>
              <a:t>Methodology</a:t>
            </a:r>
            <a:endParaRPr b="1" sz="3000"/>
          </a:p>
        </p:txBody>
      </p:sp>
      <p:sp>
        <p:nvSpPr>
          <p:cNvPr descr="Background pointer shape in timeline graphic" id="126" name="Google Shape;126;p16"/>
          <p:cNvSpPr/>
          <p:nvPr/>
        </p:nvSpPr>
        <p:spPr>
          <a:xfrm>
            <a:off x="2717566"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7" name="Google Shape;127;p16"/>
          <p:cNvSpPr txBox="1"/>
          <p:nvPr>
            <p:ph idx="4294967295" type="body"/>
          </p:nvPr>
        </p:nvSpPr>
        <p:spPr>
          <a:xfrm>
            <a:off x="307616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Data Wrangling</a:t>
            </a:r>
            <a:endParaRPr b="1" sz="1600">
              <a:solidFill>
                <a:schemeClr val="lt1"/>
              </a:solidFill>
            </a:endParaRPr>
          </a:p>
        </p:txBody>
      </p:sp>
      <p:grpSp>
        <p:nvGrpSpPr>
          <p:cNvPr id="128" name="Google Shape;128;p16"/>
          <p:cNvGrpSpPr/>
          <p:nvPr/>
        </p:nvGrpSpPr>
        <p:grpSpPr>
          <a:xfrm>
            <a:off x="914407" y="2944508"/>
            <a:ext cx="198900" cy="593656"/>
            <a:chOff x="2223534" y="2938958"/>
            <a:chExt cx="198900" cy="593656"/>
          </a:xfrm>
        </p:grpSpPr>
        <p:cxnSp>
          <p:nvCxnSpPr>
            <p:cNvPr id="129" name="Google Shape;129;p16"/>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0" name="Google Shape;130;p16"/>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16"/>
          <p:cNvSpPr txBox="1"/>
          <p:nvPr>
            <p:ph idx="4294967295" type="body"/>
          </p:nvPr>
        </p:nvSpPr>
        <p:spPr>
          <a:xfrm>
            <a:off x="818562" y="3495750"/>
            <a:ext cx="2242800" cy="9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Visually &amp; Statistically Summarize Main Characteristics</a:t>
            </a:r>
            <a:endParaRPr sz="1400"/>
          </a:p>
          <a:p>
            <a:pPr indent="-317500" lvl="0" marL="457200" rtl="0" algn="l">
              <a:lnSpc>
                <a:spcPct val="100000"/>
              </a:lnSpc>
              <a:spcBef>
                <a:spcPts val="0"/>
              </a:spcBef>
              <a:spcAft>
                <a:spcPts val="0"/>
              </a:spcAft>
              <a:buSzPts val="1400"/>
              <a:buChar char="●"/>
            </a:pPr>
            <a:r>
              <a:rPr lang="en" sz="1400"/>
              <a:t>Business profiles</a:t>
            </a:r>
            <a:endParaRPr sz="1400"/>
          </a:p>
          <a:p>
            <a:pPr indent="-317500" lvl="0" marL="457200" rtl="0" algn="l">
              <a:lnSpc>
                <a:spcPct val="100000"/>
              </a:lnSpc>
              <a:spcBef>
                <a:spcPts val="0"/>
              </a:spcBef>
              <a:spcAft>
                <a:spcPts val="0"/>
              </a:spcAft>
              <a:buSzPts val="1400"/>
              <a:buChar char="●"/>
            </a:pPr>
            <a:r>
              <a:rPr lang="en" sz="1400"/>
              <a:t>Star ratings</a:t>
            </a:r>
            <a:endParaRPr sz="1400"/>
          </a:p>
          <a:p>
            <a:pPr indent="-317500" lvl="0" marL="457200" rtl="0" algn="l">
              <a:lnSpc>
                <a:spcPct val="100000"/>
              </a:lnSpc>
              <a:spcBef>
                <a:spcPts val="0"/>
              </a:spcBef>
              <a:spcAft>
                <a:spcPts val="0"/>
              </a:spcAft>
              <a:buSzPts val="1400"/>
              <a:buChar char="●"/>
            </a:pPr>
            <a:r>
              <a:rPr lang="en" sz="1400"/>
              <a:t>Reviews</a:t>
            </a:r>
            <a:endParaRPr sz="1400"/>
          </a:p>
        </p:txBody>
      </p:sp>
      <p:sp>
        <p:nvSpPr>
          <p:cNvPr descr="Background pointer shape in timeline graphic" id="132" name="Google Shape;132;p16"/>
          <p:cNvSpPr/>
          <p:nvPr/>
        </p:nvSpPr>
        <p:spPr>
          <a:xfrm>
            <a:off x="4502323" y="22202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3" name="Google Shape;133;p16"/>
          <p:cNvSpPr txBox="1"/>
          <p:nvPr>
            <p:ph idx="4294967295" type="body"/>
          </p:nvPr>
        </p:nvSpPr>
        <p:spPr>
          <a:xfrm>
            <a:off x="482769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Baseline Model</a:t>
            </a:r>
            <a:endParaRPr b="1" sz="1600">
              <a:solidFill>
                <a:schemeClr val="lt1"/>
              </a:solidFill>
            </a:endParaRPr>
          </a:p>
        </p:txBody>
      </p:sp>
      <p:grpSp>
        <p:nvGrpSpPr>
          <p:cNvPr id="134" name="Google Shape;134;p16"/>
          <p:cNvGrpSpPr/>
          <p:nvPr/>
        </p:nvGrpSpPr>
        <p:grpSpPr>
          <a:xfrm>
            <a:off x="3209770" y="1605340"/>
            <a:ext cx="198900" cy="593656"/>
            <a:chOff x="3918084" y="1610215"/>
            <a:chExt cx="198900" cy="593656"/>
          </a:xfrm>
        </p:grpSpPr>
        <p:cxnSp>
          <p:nvCxnSpPr>
            <p:cNvPr id="135" name="Google Shape;135;p16"/>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6" name="Google Shape;136;p16"/>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 name="Google Shape;137;p16"/>
          <p:cNvSpPr txBox="1"/>
          <p:nvPr>
            <p:ph idx="4294967295" type="body"/>
          </p:nvPr>
        </p:nvSpPr>
        <p:spPr>
          <a:xfrm>
            <a:off x="3076175" y="461250"/>
            <a:ext cx="2410200" cy="9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Delineate Procedure </a:t>
            </a:r>
            <a:r>
              <a:rPr lang="en" sz="1400"/>
              <a:t>To Prepare for Modeling</a:t>
            </a:r>
            <a:endParaRPr sz="1400"/>
          </a:p>
          <a:p>
            <a:pPr indent="-317500" lvl="0" marL="457200" rtl="0" algn="l">
              <a:lnSpc>
                <a:spcPct val="100000"/>
              </a:lnSpc>
              <a:spcBef>
                <a:spcPts val="0"/>
              </a:spcBef>
              <a:spcAft>
                <a:spcPts val="0"/>
              </a:spcAft>
              <a:buSzPts val="1400"/>
              <a:buChar char="●"/>
            </a:pPr>
            <a:r>
              <a:rPr lang="en" sz="1400"/>
              <a:t>Text preprocessing</a:t>
            </a:r>
            <a:endParaRPr sz="1400"/>
          </a:p>
          <a:p>
            <a:pPr indent="-317500" lvl="0" marL="457200" rtl="0" algn="l">
              <a:lnSpc>
                <a:spcPct val="100000"/>
              </a:lnSpc>
              <a:spcBef>
                <a:spcPts val="0"/>
              </a:spcBef>
              <a:spcAft>
                <a:spcPts val="0"/>
              </a:spcAft>
              <a:buSzPts val="1400"/>
              <a:buChar char="●"/>
            </a:pPr>
            <a:r>
              <a:rPr lang="en" sz="1400"/>
              <a:t>Sentiment partitioning</a:t>
            </a:r>
            <a:endParaRPr sz="1400"/>
          </a:p>
          <a:p>
            <a:pPr indent="-317500" lvl="0" marL="457200" rtl="0" algn="l">
              <a:lnSpc>
                <a:spcPct val="100000"/>
              </a:lnSpc>
              <a:spcBef>
                <a:spcPts val="0"/>
              </a:spcBef>
              <a:spcAft>
                <a:spcPts val="0"/>
              </a:spcAft>
              <a:buSzPts val="1400"/>
              <a:buChar char="●"/>
            </a:pPr>
            <a:r>
              <a:rPr lang="en" sz="1400"/>
              <a:t>Feature extraction</a:t>
            </a:r>
            <a:endParaRPr sz="1400"/>
          </a:p>
        </p:txBody>
      </p:sp>
      <p:sp>
        <p:nvSpPr>
          <p:cNvPr descr="Background pointer shape in timeline graphic" id="138" name="Google Shape;138;p16"/>
          <p:cNvSpPr/>
          <p:nvPr/>
        </p:nvSpPr>
        <p:spPr>
          <a:xfrm>
            <a:off x="6282881" y="2220213"/>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9" name="Google Shape;139;p16"/>
          <p:cNvSpPr txBox="1"/>
          <p:nvPr>
            <p:ph idx="4294967295" type="body"/>
          </p:nvPr>
        </p:nvSpPr>
        <p:spPr>
          <a:xfrm>
            <a:off x="665068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LDA Pipeline</a:t>
            </a:r>
            <a:endParaRPr b="1" sz="1600">
              <a:solidFill>
                <a:schemeClr val="lt1"/>
              </a:solidFill>
            </a:endParaRPr>
          </a:p>
        </p:txBody>
      </p:sp>
      <p:grpSp>
        <p:nvGrpSpPr>
          <p:cNvPr id="140" name="Google Shape;140;p16"/>
          <p:cNvGrpSpPr/>
          <p:nvPr/>
        </p:nvGrpSpPr>
        <p:grpSpPr>
          <a:xfrm>
            <a:off x="5485445" y="2944508"/>
            <a:ext cx="198900" cy="593656"/>
            <a:chOff x="5958946" y="2938958"/>
            <a:chExt cx="198900" cy="593656"/>
          </a:xfrm>
        </p:grpSpPr>
        <p:cxnSp>
          <p:nvCxnSpPr>
            <p:cNvPr id="141" name="Google Shape;141;p16"/>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2" name="Google Shape;142;p16"/>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6"/>
          <p:cNvSpPr txBox="1"/>
          <p:nvPr>
            <p:ph idx="4294967295" type="body"/>
          </p:nvPr>
        </p:nvSpPr>
        <p:spPr>
          <a:xfrm>
            <a:off x="4364050" y="3495875"/>
            <a:ext cx="2604300" cy="9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Test LDA Model</a:t>
            </a:r>
            <a:endParaRPr sz="1400"/>
          </a:p>
          <a:p>
            <a:pPr indent="-317500" lvl="0" marL="457200" rtl="0" algn="l">
              <a:lnSpc>
                <a:spcPct val="100000"/>
              </a:lnSpc>
              <a:spcBef>
                <a:spcPts val="0"/>
              </a:spcBef>
              <a:spcAft>
                <a:spcPts val="0"/>
              </a:spcAft>
              <a:buSzPts val="1400"/>
              <a:buChar char="●"/>
            </a:pPr>
            <a:r>
              <a:rPr lang="en" sz="1400"/>
              <a:t>Prepare data </a:t>
            </a:r>
            <a:r>
              <a:rPr lang="en" sz="1400"/>
              <a:t>succinctly</a:t>
            </a:r>
            <a:endParaRPr sz="1400"/>
          </a:p>
          <a:p>
            <a:pPr indent="-317500" lvl="0" marL="457200" rtl="0" algn="l">
              <a:lnSpc>
                <a:spcPct val="100000"/>
              </a:lnSpc>
              <a:spcBef>
                <a:spcPts val="0"/>
              </a:spcBef>
              <a:spcAft>
                <a:spcPts val="0"/>
              </a:spcAft>
              <a:buSzPts val="1400"/>
              <a:buChar char="●"/>
            </a:pPr>
            <a:r>
              <a:rPr lang="en" sz="1400"/>
              <a:t>Train on subset</a:t>
            </a:r>
            <a:endParaRPr sz="1400"/>
          </a:p>
          <a:p>
            <a:pPr indent="0" lvl="0" marL="457200" rtl="0" algn="l">
              <a:lnSpc>
                <a:spcPct val="100000"/>
              </a:lnSpc>
              <a:spcBef>
                <a:spcPts val="0"/>
              </a:spcBef>
              <a:spcAft>
                <a:spcPts val="0"/>
              </a:spcAft>
              <a:buNone/>
            </a:pPr>
            <a:r>
              <a:rPr lang="en" sz="1400"/>
              <a:t> (Food Industry Reviews)</a:t>
            </a:r>
            <a:endParaRPr sz="1400"/>
          </a:p>
          <a:p>
            <a:pPr indent="-317500" lvl="0" marL="457200" rtl="0" algn="l">
              <a:lnSpc>
                <a:spcPct val="100000"/>
              </a:lnSpc>
              <a:spcBef>
                <a:spcPts val="0"/>
              </a:spcBef>
              <a:spcAft>
                <a:spcPts val="0"/>
              </a:spcAft>
              <a:buSzPts val="1400"/>
              <a:buChar char="●"/>
            </a:pPr>
            <a:r>
              <a:rPr lang="en" sz="1400"/>
              <a:t>Visualize using pyLDAvis</a:t>
            </a:r>
            <a:endParaRPr sz="1400"/>
          </a:p>
        </p:txBody>
      </p:sp>
      <p:sp>
        <p:nvSpPr>
          <p:cNvPr id="144" name="Google Shape;144;p16"/>
          <p:cNvSpPr txBox="1"/>
          <p:nvPr>
            <p:ph idx="4294967295" type="body"/>
          </p:nvPr>
        </p:nvSpPr>
        <p:spPr>
          <a:xfrm>
            <a:off x="6021275" y="461250"/>
            <a:ext cx="2841300" cy="90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t>Create Scikit-Learn Pipeline to Streamline Process</a:t>
            </a:r>
            <a:endParaRPr sz="1400"/>
          </a:p>
          <a:p>
            <a:pPr indent="-317500" lvl="0" marL="457200" rtl="0" algn="l">
              <a:lnSpc>
                <a:spcPct val="100000"/>
              </a:lnSpc>
              <a:spcBef>
                <a:spcPts val="0"/>
              </a:spcBef>
              <a:spcAft>
                <a:spcPts val="0"/>
              </a:spcAft>
              <a:buSzPts val="1400"/>
              <a:buChar char="●"/>
            </a:pPr>
            <a:r>
              <a:rPr lang="en" sz="1400"/>
              <a:t>Construct custom objects</a:t>
            </a:r>
            <a:endParaRPr sz="1400"/>
          </a:p>
          <a:p>
            <a:pPr indent="-317500" lvl="0" marL="457200" rtl="0" algn="l">
              <a:lnSpc>
                <a:spcPct val="100000"/>
              </a:lnSpc>
              <a:spcBef>
                <a:spcPts val="0"/>
              </a:spcBef>
              <a:spcAft>
                <a:spcPts val="0"/>
              </a:spcAft>
              <a:buSzPts val="1400"/>
              <a:buChar char="●"/>
            </a:pPr>
            <a:r>
              <a:rPr lang="en" sz="1400"/>
              <a:t>Provide usage examples:</a:t>
            </a:r>
            <a:endParaRPr sz="1400"/>
          </a:p>
          <a:p>
            <a:pPr indent="-317500" lvl="1" marL="914400" rtl="0" algn="l">
              <a:lnSpc>
                <a:spcPct val="100000"/>
              </a:lnSpc>
              <a:spcBef>
                <a:spcPts val="0"/>
              </a:spcBef>
              <a:spcAft>
                <a:spcPts val="0"/>
              </a:spcAft>
              <a:buSzPts val="1400"/>
              <a:buChar char="○"/>
            </a:pPr>
            <a:r>
              <a:rPr lang="en"/>
              <a:t>Individual Business</a:t>
            </a:r>
            <a:endParaRPr/>
          </a:p>
          <a:p>
            <a:pPr indent="-317500" lvl="1" marL="914400" rtl="0" algn="l">
              <a:lnSpc>
                <a:spcPct val="100000"/>
              </a:lnSpc>
              <a:spcBef>
                <a:spcPts val="0"/>
              </a:spcBef>
              <a:spcAft>
                <a:spcPts val="0"/>
              </a:spcAft>
              <a:buSzPts val="1400"/>
              <a:buChar char="○"/>
            </a:pPr>
            <a:r>
              <a:rPr lang="en"/>
              <a:t>Food Industry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52"/>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74" name="Google Shape;474;p52"/>
          <p:cNvPicPr preferRelativeResize="0"/>
          <p:nvPr/>
        </p:nvPicPr>
        <p:blipFill>
          <a:blip r:embed="rId3">
            <a:alphaModFix/>
          </a:blip>
          <a:stretch>
            <a:fillRect/>
          </a:stretch>
        </p:blipFill>
        <p:spPr>
          <a:xfrm>
            <a:off x="59825" y="1211350"/>
            <a:ext cx="9024350" cy="3051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53"/>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80" name="Google Shape;480;p53"/>
          <p:cNvPicPr preferRelativeResize="0"/>
          <p:nvPr/>
        </p:nvPicPr>
        <p:blipFill>
          <a:blip r:embed="rId3">
            <a:alphaModFix/>
          </a:blip>
          <a:stretch>
            <a:fillRect/>
          </a:stretch>
        </p:blipFill>
        <p:spPr>
          <a:xfrm>
            <a:off x="76200" y="1363750"/>
            <a:ext cx="8991600" cy="277114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54"/>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Negative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86" name="Google Shape;486;p54"/>
          <p:cNvPicPr preferRelativeResize="0"/>
          <p:nvPr/>
        </p:nvPicPr>
        <p:blipFill>
          <a:blip r:embed="rId3">
            <a:alphaModFix/>
          </a:blip>
          <a:stretch>
            <a:fillRect/>
          </a:stretch>
        </p:blipFill>
        <p:spPr>
          <a:xfrm>
            <a:off x="1647674" y="1079625"/>
            <a:ext cx="7072700" cy="4063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Posi</a:t>
            </a:r>
            <a:r>
              <a:rPr lang="en" sz="2400">
                <a:solidFill>
                  <a:schemeClr val="dk1"/>
                </a:solidFill>
              </a:rPr>
              <a:t>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92" name="Google Shape;492;p55"/>
          <p:cNvPicPr preferRelativeResize="0"/>
          <p:nvPr/>
        </p:nvPicPr>
        <p:blipFill>
          <a:blip r:embed="rId3">
            <a:alphaModFix/>
          </a:blip>
          <a:stretch>
            <a:fillRect/>
          </a:stretch>
        </p:blipFill>
        <p:spPr>
          <a:xfrm>
            <a:off x="76200" y="1119650"/>
            <a:ext cx="8991599" cy="326107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6"/>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Positive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498" name="Google Shape;498;p56"/>
          <p:cNvPicPr preferRelativeResize="0"/>
          <p:nvPr/>
        </p:nvPicPr>
        <p:blipFill>
          <a:blip r:embed="rId3">
            <a:alphaModFix/>
          </a:blip>
          <a:stretch>
            <a:fillRect/>
          </a:stretch>
        </p:blipFill>
        <p:spPr>
          <a:xfrm>
            <a:off x="76200" y="1279275"/>
            <a:ext cx="8991600" cy="295954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7"/>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Positive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504" name="Google Shape;504;p57"/>
          <p:cNvPicPr preferRelativeResize="0"/>
          <p:nvPr/>
        </p:nvPicPr>
        <p:blipFill>
          <a:blip r:embed="rId3">
            <a:alphaModFix/>
          </a:blip>
          <a:stretch>
            <a:fillRect/>
          </a:stretch>
        </p:blipFill>
        <p:spPr>
          <a:xfrm>
            <a:off x="76200" y="1344975"/>
            <a:ext cx="8991599" cy="2788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sp>
        <p:nvSpPr>
          <p:cNvPr id="509" name="Google Shape;509;p58"/>
          <p:cNvSpPr txBox="1"/>
          <p:nvPr>
            <p:ph type="title"/>
          </p:nvPr>
        </p:nvSpPr>
        <p:spPr>
          <a:xfrm>
            <a:off x="836425" y="575950"/>
            <a:ext cx="80811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Food Industry Example - </a:t>
            </a:r>
            <a:r>
              <a:rPr lang="en" sz="2400">
                <a:solidFill>
                  <a:schemeClr val="dk1"/>
                </a:solidFill>
              </a:rPr>
              <a:t>Positive Review Topics </a:t>
            </a:r>
            <a:endParaRPr sz="2400">
              <a:solidFill>
                <a:schemeClr val="dk1"/>
              </a:solidFill>
            </a:endParaRPr>
          </a:p>
          <a:p>
            <a:pPr indent="0" lvl="0" marL="0" rtl="0" algn="l">
              <a:spcBef>
                <a:spcPts val="0"/>
              </a:spcBef>
              <a:spcAft>
                <a:spcPts val="0"/>
              </a:spcAft>
              <a:buNone/>
            </a:pPr>
            <a:r>
              <a:t/>
            </a:r>
            <a:endParaRPr>
              <a:solidFill>
                <a:schemeClr val="dk1"/>
              </a:solidFill>
            </a:endParaRPr>
          </a:p>
        </p:txBody>
      </p:sp>
      <p:pic>
        <p:nvPicPr>
          <p:cNvPr id="510" name="Google Shape;510;p58"/>
          <p:cNvPicPr preferRelativeResize="0"/>
          <p:nvPr/>
        </p:nvPicPr>
        <p:blipFill>
          <a:blip r:embed="rId3">
            <a:alphaModFix/>
          </a:blip>
          <a:stretch>
            <a:fillRect/>
          </a:stretch>
        </p:blipFill>
        <p:spPr>
          <a:xfrm>
            <a:off x="1644801" y="1042100"/>
            <a:ext cx="7086125" cy="40544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9"/>
          <p:cNvSpPr txBox="1"/>
          <p:nvPr>
            <p:ph type="title"/>
          </p:nvPr>
        </p:nvSpPr>
        <p:spPr>
          <a:xfrm>
            <a:off x="159575" y="1905775"/>
            <a:ext cx="4243500" cy="144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Client Recommendations</a:t>
            </a:r>
            <a:endParaRPr sz="3400"/>
          </a:p>
        </p:txBody>
      </p:sp>
      <p:sp>
        <p:nvSpPr>
          <p:cNvPr id="516" name="Google Shape;516;p59"/>
          <p:cNvSpPr txBox="1"/>
          <p:nvPr>
            <p:ph idx="2" type="body"/>
          </p:nvPr>
        </p:nvSpPr>
        <p:spPr>
          <a:xfrm>
            <a:off x="4872400" y="555200"/>
            <a:ext cx="4036800" cy="3695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FFFFFF"/>
                </a:solidFill>
              </a:rPr>
              <a:t>Based on the possible implementations of the product constructed and the results that may obtained from it, the following are some insightful uses that I would promote to any future clients:</a:t>
            </a:r>
            <a:endParaRPr b="1" sz="1200">
              <a:solidFill>
                <a:srgbClr val="FFFFFF"/>
              </a:solidFill>
            </a:endParaRPr>
          </a:p>
          <a:p>
            <a:pPr indent="0" lvl="0" marL="0" rtl="0" algn="l">
              <a:lnSpc>
                <a:spcPct val="100000"/>
              </a:lnSpc>
              <a:spcBef>
                <a:spcPts val="0"/>
              </a:spcBef>
              <a:spcAft>
                <a:spcPts val="0"/>
              </a:spcAft>
              <a:buClr>
                <a:schemeClr val="dk2"/>
              </a:buClr>
              <a:buSzPts val="1100"/>
              <a:buFont typeface="Arial"/>
              <a:buNone/>
            </a:pPr>
            <a:r>
              <a:t/>
            </a:r>
            <a:endParaRPr sz="1200">
              <a:solidFill>
                <a:srgbClr val="FFFFFF"/>
              </a:solidFill>
            </a:endParaRPr>
          </a:p>
          <a:p>
            <a:pPr indent="-304800" lvl="0" marL="457200" rtl="0" algn="l">
              <a:lnSpc>
                <a:spcPct val="100000"/>
              </a:lnSpc>
              <a:spcBef>
                <a:spcPts val="0"/>
              </a:spcBef>
              <a:spcAft>
                <a:spcPts val="0"/>
              </a:spcAft>
              <a:buClr>
                <a:srgbClr val="FFFFFF"/>
              </a:buClr>
              <a:buSzPts val="1200"/>
              <a:buChar char="●"/>
            </a:pPr>
            <a:r>
              <a:rPr b="1" lang="en" sz="1200">
                <a:solidFill>
                  <a:srgbClr val="FFFFFF"/>
                </a:solidFill>
              </a:rPr>
              <a:t>To determine the direction of favorability for a particular product or initiative </a:t>
            </a:r>
            <a:endParaRPr b="1"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Success of a loss-leader in creating profitable upsell scenarios</a:t>
            </a:r>
            <a:endParaRPr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Response to rebranding or new </a:t>
            </a:r>
            <a:endParaRPr sz="1200">
              <a:solidFill>
                <a:srgbClr val="FFFFFF"/>
              </a:solidFill>
            </a:endParaRPr>
          </a:p>
          <a:p>
            <a:pPr indent="0" lvl="0" marL="914400" rtl="0" algn="l">
              <a:lnSpc>
                <a:spcPct val="100000"/>
              </a:lnSpc>
              <a:spcBef>
                <a:spcPts val="0"/>
              </a:spcBef>
              <a:spcAft>
                <a:spcPts val="0"/>
              </a:spcAft>
              <a:buNone/>
            </a:pPr>
            <a:r>
              <a:rPr lang="en" sz="1200">
                <a:solidFill>
                  <a:srgbClr val="FFFFFF"/>
                </a:solidFill>
              </a:rPr>
              <a:t>marketing strategy</a:t>
            </a:r>
            <a:endParaRPr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Reception of an aesthetic change such as a remodel or relocation</a:t>
            </a:r>
            <a:endParaRPr sz="1200">
              <a:solidFill>
                <a:srgbClr val="FFFFFF"/>
              </a:solidFill>
            </a:endParaRPr>
          </a:p>
          <a:p>
            <a:pPr indent="0" lvl="0" marL="0" rtl="0" algn="l">
              <a:lnSpc>
                <a:spcPct val="100000"/>
              </a:lnSpc>
              <a:spcBef>
                <a:spcPts val="0"/>
              </a:spcBef>
              <a:spcAft>
                <a:spcPts val="0"/>
              </a:spcAft>
              <a:buNone/>
            </a:pPr>
            <a:r>
              <a:t/>
            </a:r>
            <a:endParaRPr sz="1200">
              <a:solidFill>
                <a:srgbClr val="FFFFFF"/>
              </a:solidFill>
            </a:endParaRPr>
          </a:p>
          <a:p>
            <a:pPr indent="-304800" lvl="0" marL="457200" rtl="0" algn="l">
              <a:lnSpc>
                <a:spcPct val="100000"/>
              </a:lnSpc>
              <a:spcBef>
                <a:spcPts val="0"/>
              </a:spcBef>
              <a:spcAft>
                <a:spcPts val="0"/>
              </a:spcAft>
              <a:buClr>
                <a:srgbClr val="FFFFFF"/>
              </a:buClr>
              <a:buSzPts val="1200"/>
              <a:buChar char="●"/>
            </a:pPr>
            <a:r>
              <a:rPr b="1" lang="en" sz="1200">
                <a:solidFill>
                  <a:srgbClr val="FFFFFF"/>
                </a:solidFill>
              </a:rPr>
              <a:t>To assess global versus local analysis </a:t>
            </a:r>
            <a:endParaRPr b="1"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 Alongside a market penetration analysis to boost insight</a:t>
            </a:r>
            <a:endParaRPr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Verifying Consistency in customer service across localities for a chain of businesses</a:t>
            </a:r>
            <a:endParaRPr sz="1200">
              <a:solidFill>
                <a:srgbClr val="FFFFFF"/>
              </a:solidFill>
            </a:endParaRPr>
          </a:p>
          <a:p>
            <a:pPr indent="-304800" lvl="1" marL="914400" rtl="0" algn="l">
              <a:lnSpc>
                <a:spcPct val="100000"/>
              </a:lnSpc>
              <a:spcBef>
                <a:spcPts val="0"/>
              </a:spcBef>
              <a:spcAft>
                <a:spcPts val="0"/>
              </a:spcAft>
              <a:buClr>
                <a:srgbClr val="FFFFFF"/>
              </a:buClr>
              <a:buSzPts val="1200"/>
              <a:buChar char="○"/>
            </a:pPr>
            <a:r>
              <a:rPr lang="en" sz="1200">
                <a:solidFill>
                  <a:srgbClr val="FFFFFF"/>
                </a:solidFill>
              </a:rPr>
              <a:t>Distinguishing between circumstantial and pervasive issues for a particular industry</a:t>
            </a:r>
            <a:endParaRPr sz="12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60"/>
          <p:cNvSpPr txBox="1"/>
          <p:nvPr>
            <p:ph type="title"/>
          </p:nvPr>
        </p:nvSpPr>
        <p:spPr>
          <a:xfrm>
            <a:off x="853950" y="910550"/>
            <a:ext cx="7436100" cy="153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Conclusion</a:t>
            </a:r>
            <a:endParaRPr sz="4800"/>
          </a:p>
        </p:txBody>
      </p:sp>
      <p:sp>
        <p:nvSpPr>
          <p:cNvPr id="522" name="Google Shape;522;p60"/>
          <p:cNvSpPr txBox="1"/>
          <p:nvPr>
            <p:ph idx="1" type="body"/>
          </p:nvPr>
        </p:nvSpPr>
        <p:spPr>
          <a:xfrm>
            <a:off x="853950" y="2093300"/>
            <a:ext cx="7436100" cy="2272200"/>
          </a:xfrm>
          <a:prstGeom prst="rect">
            <a:avLst/>
          </a:prstGeom>
        </p:spPr>
        <p:txBody>
          <a:bodyPr anchorCtr="0" anchor="t" bIns="91425" lIns="91425" spcFirstLastPara="1" rIns="91425" wrap="square" tIns="91425">
            <a:noAutofit/>
          </a:bodyPr>
          <a:lstStyle/>
          <a:p>
            <a:pPr indent="457200" lvl="0" marL="0" rtl="0" algn="ctr">
              <a:lnSpc>
                <a:spcPct val="100000"/>
              </a:lnSpc>
              <a:spcBef>
                <a:spcPts val="0"/>
              </a:spcBef>
              <a:spcAft>
                <a:spcPts val="0"/>
              </a:spcAft>
              <a:buClr>
                <a:schemeClr val="dk2"/>
              </a:buClr>
              <a:buSzPts val="1100"/>
              <a:buFont typeface="Arial"/>
              <a:buNone/>
            </a:pPr>
            <a:r>
              <a:rPr lang="en" sz="1400">
                <a:latin typeface="EB Garamond"/>
                <a:ea typeface="EB Garamond"/>
                <a:cs typeface="EB Garamond"/>
                <a:sym typeface="EB Garamond"/>
              </a:rPr>
              <a:t>In constructing this text analysis pipeline I encountered several problems consistent with common parables in reference materials, a notable one being that the quality of the topic model output rests tremendously on the quality of the preprocessing steps taken prior to training. The initial extraction of the text data from the overall Yelp academic dataset, and the subsequent transformation into a serviceable vector that can be used to train an LDA model, were both some of the most computationally expensive and consequential aspects of the overall procedure. Minor changes in these steps, such as filtering the vocabulary or adding n-grams to the corpus, often led to drastically differing results, which themselves proved uniquely challenging to interpret. Moving forward I would add more visualizations such as word clouds to assist in readability, as the success of each topic model created hinges on a combination of the user’s domain knowledge and the ease in which it can be interpreted</a:t>
            </a:r>
            <a:endParaRPr sz="1400">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17"/>
          <p:cNvSpPr txBox="1"/>
          <p:nvPr>
            <p:ph type="title"/>
          </p:nvPr>
        </p:nvSpPr>
        <p:spPr>
          <a:xfrm>
            <a:off x="265500" y="13973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50" name="Google Shape;150;p17"/>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Datasets were originally in a JSON format,</a:t>
            </a:r>
            <a:endParaRPr sz="1200"/>
          </a:p>
          <a:p>
            <a:pPr indent="0" lvl="0" marL="0" rtl="0" algn="ctr">
              <a:spcBef>
                <a:spcPts val="0"/>
              </a:spcBef>
              <a:spcAft>
                <a:spcPts val="0"/>
              </a:spcAft>
              <a:buNone/>
            </a:pPr>
            <a:r>
              <a:rPr lang="en" sz="1200"/>
              <a:t> and each was imported into Pandas DataFrames</a:t>
            </a:r>
            <a:endParaRPr sz="1200"/>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Links to Data:</a:t>
            </a:r>
            <a:endParaRPr sz="1200"/>
          </a:p>
          <a:p>
            <a:pPr indent="-304800" lvl="0" marL="457200" rtl="0" algn="ctr">
              <a:spcBef>
                <a:spcPts val="0"/>
              </a:spcBef>
              <a:spcAft>
                <a:spcPts val="0"/>
              </a:spcAft>
              <a:buSzPts val="1200"/>
              <a:buChar char="-"/>
            </a:pPr>
            <a:r>
              <a:rPr lang="en" sz="1200" u="sng">
                <a:solidFill>
                  <a:schemeClr val="hlink"/>
                </a:solidFill>
                <a:hlinkClick r:id="rId3"/>
              </a:rPr>
              <a:t>Yelp Academic Dataset</a:t>
            </a:r>
            <a:endParaRPr sz="1200"/>
          </a:p>
          <a:p>
            <a:pPr indent="-304800" lvl="0" marL="457200" rtl="0" algn="ctr">
              <a:spcBef>
                <a:spcPts val="0"/>
              </a:spcBef>
              <a:spcAft>
                <a:spcPts val="0"/>
              </a:spcAft>
              <a:buSzPts val="1200"/>
              <a:buChar char="-"/>
            </a:pPr>
            <a:r>
              <a:rPr lang="en" sz="1200" u="sng">
                <a:solidFill>
                  <a:schemeClr val="hlink"/>
                </a:solidFill>
                <a:hlinkClick r:id="rId4"/>
              </a:rPr>
              <a:t>Taxonomy Of Yelp Categories</a:t>
            </a:r>
            <a:endParaRPr sz="1200"/>
          </a:p>
          <a:p>
            <a:pPr indent="-304800" lvl="0" marL="457200" rtl="0" algn="ctr">
              <a:spcBef>
                <a:spcPts val="0"/>
              </a:spcBef>
              <a:spcAft>
                <a:spcPts val="0"/>
              </a:spcAft>
              <a:buSzPts val="1200"/>
              <a:buChar char="-"/>
            </a:pPr>
            <a:r>
              <a:rPr lang="en" sz="1200" u="sng">
                <a:solidFill>
                  <a:schemeClr val="hlink"/>
                </a:solidFill>
                <a:hlinkClick r:id="rId5"/>
              </a:rPr>
              <a:t>U.S. &amp; Canada State/Province Codes</a:t>
            </a:r>
            <a:endParaRPr sz="1200"/>
          </a:p>
        </p:txBody>
      </p:sp>
      <p:sp>
        <p:nvSpPr>
          <p:cNvPr id="151" name="Google Shape;151;p17"/>
          <p:cNvSpPr txBox="1"/>
          <p:nvPr/>
        </p:nvSpPr>
        <p:spPr>
          <a:xfrm>
            <a:off x="5045600" y="675275"/>
            <a:ext cx="3723300" cy="3405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Business Profiles</a:t>
            </a:r>
            <a:endParaRPr b="1" sz="1800">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Overview</a:t>
            </a:r>
            <a:endParaRPr b="1">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Deep Dive into Top States</a:t>
            </a:r>
            <a:endParaRPr b="1">
              <a:solidFill>
                <a:srgbClr val="FFFFFF"/>
              </a:solidFill>
              <a:latin typeface="Lato"/>
              <a:ea typeface="Lato"/>
              <a:cs typeface="Lato"/>
              <a:sym typeface="Lato"/>
            </a:endParaRPr>
          </a:p>
          <a:p>
            <a:pPr indent="-304800" lvl="2" marL="13716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Location of Businesses</a:t>
            </a:r>
            <a:endParaRPr sz="1200">
              <a:solidFill>
                <a:srgbClr val="FFFFFF"/>
              </a:solidFill>
              <a:latin typeface="Lato"/>
              <a:ea typeface="Lato"/>
              <a:cs typeface="Lato"/>
              <a:sym typeface="Lato"/>
            </a:endParaRPr>
          </a:p>
          <a:p>
            <a:pPr indent="-304800" lvl="2" marL="13716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Business Count</a:t>
            </a:r>
            <a:endParaRPr sz="1200">
              <a:solidFill>
                <a:srgbClr val="FFFFFF"/>
              </a:solidFill>
              <a:latin typeface="Lato"/>
              <a:ea typeface="Lato"/>
              <a:cs typeface="Lato"/>
              <a:sym typeface="Lato"/>
            </a:endParaRPr>
          </a:p>
          <a:p>
            <a:pPr indent="-304800" lvl="2" marL="13716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Average Star Rating</a:t>
            </a:r>
            <a:endParaRPr sz="1200">
              <a:solidFill>
                <a:srgbClr val="FFFFFF"/>
              </a:solidFill>
              <a:latin typeface="Lato"/>
              <a:ea typeface="Lato"/>
              <a:cs typeface="Lato"/>
              <a:sym typeface="Lato"/>
            </a:endParaRPr>
          </a:p>
          <a:p>
            <a:pPr indent="-304800" lvl="2" marL="13716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Distribution of Ratings</a:t>
            </a:r>
            <a:endParaRPr sz="1200">
              <a:solidFill>
                <a:srgbClr val="FFFFFF"/>
              </a:solidFill>
              <a:latin typeface="Lato"/>
              <a:ea typeface="Lato"/>
              <a:cs typeface="Lato"/>
              <a:sym typeface="Lato"/>
            </a:endParaRPr>
          </a:p>
          <a:p>
            <a:pPr indent="-304800" lvl="2" marL="13716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Average Number of Reviews Per Star Rating</a:t>
            </a:r>
            <a:endParaRPr sz="12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Categories </a:t>
            </a:r>
            <a:endParaRPr b="1" sz="1800">
              <a:solidFill>
                <a:srgbClr val="FFFFFF"/>
              </a:solidFill>
              <a:latin typeface="Lato"/>
              <a:ea typeface="Lato"/>
              <a:cs typeface="Lato"/>
              <a:sym typeface="Lato"/>
            </a:endParaRPr>
          </a:p>
          <a:p>
            <a:pPr indent="-342900" lvl="0" marL="457200" rtl="0" algn="l">
              <a:spcBef>
                <a:spcPts val="0"/>
              </a:spcBef>
              <a:spcAft>
                <a:spcPts val="0"/>
              </a:spcAft>
              <a:buClr>
                <a:srgbClr val="FFFFFF"/>
              </a:buClr>
              <a:buSzPts val="1800"/>
              <a:buFont typeface="Lato"/>
              <a:buChar char="●"/>
            </a:pPr>
            <a:r>
              <a:rPr b="1" lang="en" sz="1800">
                <a:solidFill>
                  <a:srgbClr val="FFFFFF"/>
                </a:solidFill>
                <a:latin typeface="Lato"/>
                <a:ea typeface="Lato"/>
                <a:cs typeface="Lato"/>
                <a:sym typeface="Lato"/>
              </a:rPr>
              <a:t>Food Industry Subset</a:t>
            </a:r>
            <a:endParaRPr b="1" sz="1800">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Business Profiles</a:t>
            </a:r>
            <a:endParaRPr b="1">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Average Star Rating Per Year</a:t>
            </a:r>
            <a:endParaRPr sz="1200">
              <a:solidFill>
                <a:srgbClr val="FFFFFF"/>
              </a:solidFill>
              <a:latin typeface="Lato"/>
              <a:ea typeface="Lato"/>
              <a:cs typeface="Lato"/>
              <a:sym typeface="Lato"/>
            </a:endParaRPr>
          </a:p>
          <a:p>
            <a:pPr indent="-317500" lvl="1" marL="914400" marR="0" rtl="0" algn="l">
              <a:lnSpc>
                <a:spcPct val="100000"/>
              </a:lnSpc>
              <a:spcBef>
                <a:spcPts val="0"/>
              </a:spcBef>
              <a:spcAft>
                <a:spcPts val="0"/>
              </a:spcAft>
              <a:buClr>
                <a:srgbClr val="FFFFFF"/>
              </a:buClr>
              <a:buSzPts val="1400"/>
              <a:buFont typeface="Lato"/>
              <a:buChar char="○"/>
            </a:pPr>
            <a:r>
              <a:rPr b="1" lang="en">
                <a:solidFill>
                  <a:srgbClr val="FFFFFF"/>
                </a:solidFill>
                <a:latin typeface="Lato"/>
                <a:ea typeface="Lato"/>
                <a:cs typeface="Lato"/>
                <a:sym typeface="Lato"/>
              </a:rPr>
              <a:t>Reviews</a:t>
            </a:r>
            <a:endParaRPr b="1">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Average Length of Reviews Per Star Rating </a:t>
            </a:r>
            <a:endParaRPr sz="1200">
              <a:solidFill>
                <a:srgbClr val="FFFFFF"/>
              </a:solidFill>
              <a:latin typeface="Lato"/>
              <a:ea typeface="Lato"/>
              <a:cs typeface="Lato"/>
              <a:sym typeface="Lato"/>
            </a:endParaRPr>
          </a:p>
          <a:p>
            <a:pPr indent="-304800" lvl="2" marL="1371600" marR="0" rtl="0" algn="l">
              <a:lnSpc>
                <a:spcPct val="100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Distribution of Review Lengths By Year</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b="1" sz="1800">
              <a:solidFill>
                <a:srgbClr val="FFFFFF"/>
              </a:solidFill>
              <a:latin typeface="Lato"/>
              <a:ea typeface="Lato"/>
              <a:cs typeface="Lato"/>
              <a:sym typeface="Lato"/>
            </a:endParaRPr>
          </a:p>
          <a:p>
            <a:pPr indent="0" lvl="0" marL="0" rtl="0" algn="l">
              <a:spcBef>
                <a:spcPts val="0"/>
              </a:spcBef>
              <a:spcAft>
                <a:spcPts val="0"/>
              </a:spcAft>
              <a:buNone/>
            </a:pPr>
            <a:r>
              <a:t/>
            </a:r>
            <a:endParaRPr b="1">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18"/>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Business Profiles Overview</a:t>
            </a:r>
            <a:endParaRPr sz="1800"/>
          </a:p>
        </p:txBody>
      </p:sp>
      <p:pic>
        <p:nvPicPr>
          <p:cNvPr id="157" name="Google Shape;157;p18"/>
          <p:cNvPicPr preferRelativeResize="0"/>
          <p:nvPr/>
        </p:nvPicPr>
        <p:blipFill>
          <a:blip r:embed="rId3">
            <a:alphaModFix/>
          </a:blip>
          <a:stretch>
            <a:fillRect/>
          </a:stretch>
        </p:blipFill>
        <p:spPr>
          <a:xfrm>
            <a:off x="958050" y="801200"/>
            <a:ext cx="3219950" cy="3734550"/>
          </a:xfrm>
          <a:prstGeom prst="rect">
            <a:avLst/>
          </a:prstGeom>
          <a:noFill/>
          <a:ln>
            <a:noFill/>
          </a:ln>
        </p:spPr>
      </p:pic>
      <p:pic>
        <p:nvPicPr>
          <p:cNvPr id="158" name="Google Shape;158;p18"/>
          <p:cNvPicPr preferRelativeResize="0"/>
          <p:nvPr/>
        </p:nvPicPr>
        <p:blipFill>
          <a:blip r:embed="rId4">
            <a:alphaModFix/>
          </a:blip>
          <a:stretch>
            <a:fillRect/>
          </a:stretch>
        </p:blipFill>
        <p:spPr>
          <a:xfrm>
            <a:off x="4253375" y="801200"/>
            <a:ext cx="3783700" cy="1542000"/>
          </a:xfrm>
          <a:prstGeom prst="rect">
            <a:avLst/>
          </a:prstGeom>
          <a:noFill/>
          <a:ln>
            <a:noFill/>
          </a:ln>
        </p:spPr>
      </p:pic>
      <p:pic>
        <p:nvPicPr>
          <p:cNvPr id="159" name="Google Shape;159;p18"/>
          <p:cNvPicPr preferRelativeResize="0"/>
          <p:nvPr/>
        </p:nvPicPr>
        <p:blipFill>
          <a:blip r:embed="rId5">
            <a:alphaModFix/>
          </a:blip>
          <a:stretch>
            <a:fillRect/>
          </a:stretch>
        </p:blipFill>
        <p:spPr>
          <a:xfrm>
            <a:off x="4253375" y="2278583"/>
            <a:ext cx="1620074" cy="1332105"/>
          </a:xfrm>
          <a:prstGeom prst="rect">
            <a:avLst/>
          </a:prstGeom>
          <a:noFill/>
          <a:ln>
            <a:noFill/>
          </a:ln>
        </p:spPr>
      </p:pic>
      <p:pic>
        <p:nvPicPr>
          <p:cNvPr id="160" name="Google Shape;160;p18"/>
          <p:cNvPicPr preferRelativeResize="0"/>
          <p:nvPr/>
        </p:nvPicPr>
        <p:blipFill>
          <a:blip r:embed="rId6">
            <a:alphaModFix/>
          </a:blip>
          <a:stretch>
            <a:fillRect/>
          </a:stretch>
        </p:blipFill>
        <p:spPr>
          <a:xfrm>
            <a:off x="5837542" y="2209119"/>
            <a:ext cx="1091557" cy="1401581"/>
          </a:xfrm>
          <a:prstGeom prst="rect">
            <a:avLst/>
          </a:prstGeom>
          <a:noFill/>
          <a:ln>
            <a:noFill/>
          </a:ln>
        </p:spPr>
      </p:pic>
      <p:sp>
        <p:nvSpPr>
          <p:cNvPr id="161" name="Google Shape;161;p18"/>
          <p:cNvSpPr txBox="1"/>
          <p:nvPr/>
        </p:nvSpPr>
        <p:spPr>
          <a:xfrm>
            <a:off x="4106238" y="3610700"/>
            <a:ext cx="4079700" cy="8970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sz="1200">
                <a:solidFill>
                  <a:srgbClr val="FFFFFF"/>
                </a:solidFill>
                <a:latin typeface="Lato"/>
                <a:ea typeface="Lato"/>
                <a:cs typeface="Lato"/>
                <a:sym typeface="Lato"/>
              </a:rPr>
              <a:t>Highlights:</a:t>
            </a:r>
            <a:endParaRPr b="1" sz="1200">
              <a:solidFill>
                <a:srgbClr val="FFFFFF"/>
              </a:solidFill>
              <a:latin typeface="Lato"/>
              <a:ea typeface="Lato"/>
              <a:cs typeface="Lato"/>
              <a:sym typeface="Lato"/>
            </a:endParaRPr>
          </a:p>
          <a:p>
            <a:pPr indent="-304800" lvl="0" marL="4572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5,996,750 reviews  are accounted for in Business DataFrame  (99.996% of All Reviews)</a:t>
            </a:r>
            <a:endParaRPr sz="1200">
              <a:solidFill>
                <a:srgbClr val="FFFFFF"/>
              </a:solidFill>
              <a:latin typeface="Lato"/>
              <a:ea typeface="Lato"/>
              <a:cs typeface="Lato"/>
              <a:sym typeface="Lato"/>
            </a:endParaRPr>
          </a:p>
          <a:p>
            <a:pPr indent="-304800" lvl="0" marL="457200" rtl="0" algn="l">
              <a:lnSpc>
                <a:spcPct val="115000"/>
              </a:lnSpc>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99.14% of All Businesses are in the Top 10 States</a:t>
            </a:r>
            <a:endParaRPr sz="1200">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Location of Businesses in the Top States</a:t>
            </a:r>
            <a:endParaRPr sz="1800"/>
          </a:p>
        </p:txBody>
      </p:sp>
      <p:pic>
        <p:nvPicPr>
          <p:cNvPr id="167" name="Google Shape;167;p19"/>
          <p:cNvPicPr preferRelativeResize="0"/>
          <p:nvPr/>
        </p:nvPicPr>
        <p:blipFill rotWithShape="1">
          <a:blip r:embed="rId3">
            <a:alphaModFix/>
          </a:blip>
          <a:srcRect b="0" l="0" r="0" t="6006"/>
          <a:stretch/>
        </p:blipFill>
        <p:spPr>
          <a:xfrm>
            <a:off x="423600" y="796775"/>
            <a:ext cx="8296800" cy="4161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Top Locations by Business Count</a:t>
            </a:r>
            <a:endParaRPr sz="1800"/>
          </a:p>
        </p:txBody>
      </p:sp>
      <p:pic>
        <p:nvPicPr>
          <p:cNvPr id="173" name="Google Shape;173;p20"/>
          <p:cNvPicPr preferRelativeResize="0"/>
          <p:nvPr/>
        </p:nvPicPr>
        <p:blipFill rotWithShape="1">
          <a:blip r:embed="rId3">
            <a:alphaModFix/>
          </a:blip>
          <a:srcRect b="0" l="0" r="0" t="0"/>
          <a:stretch/>
        </p:blipFill>
        <p:spPr>
          <a:xfrm>
            <a:off x="1266875" y="739600"/>
            <a:ext cx="6610225" cy="431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423600" y="-178200"/>
            <a:ext cx="8296800" cy="15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Average Star Rating By State</a:t>
            </a:r>
            <a:endParaRPr sz="1800"/>
          </a:p>
        </p:txBody>
      </p:sp>
      <p:pic>
        <p:nvPicPr>
          <p:cNvPr id="179" name="Google Shape;179;p21"/>
          <p:cNvPicPr preferRelativeResize="0"/>
          <p:nvPr/>
        </p:nvPicPr>
        <p:blipFill>
          <a:blip r:embed="rId3">
            <a:alphaModFix/>
          </a:blip>
          <a:stretch>
            <a:fillRect/>
          </a:stretch>
        </p:blipFill>
        <p:spPr>
          <a:xfrm>
            <a:off x="345513" y="1175300"/>
            <a:ext cx="8452974" cy="2792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